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23"/>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x="18288000" cy="10287000"/>
  <p:notesSz cx="6858000" cy="9144000"/>
  <p:embeddedFontLst>
    <p:embeddedFont>
      <p:font typeface="Glacial Indifference Bold" charset="1" panose="00000800000000000000"/>
      <p:regular r:id="rId26"/>
    </p:embeddedFont>
    <p:embeddedFont>
      <p:font typeface="Glacial Indifference" charset="1" panose="00000000000000000000"/>
      <p:regular r:id="rId28"/>
    </p:embeddedFont>
    <p:embeddedFont>
      <p:font typeface="Glacial Indifference Italics" charset="1" panose="0000000000000000000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notesMasters/notesMaster1.xml" Type="http://schemas.openxmlformats.org/officeDocument/2006/relationships/notesMaster"/><Relationship Id="rId24" Target="theme/theme2.xml" Type="http://schemas.openxmlformats.org/officeDocument/2006/relationships/theme"/><Relationship Id="rId25" Target="notesSlides/notesSlide1.xml" Type="http://schemas.openxmlformats.org/officeDocument/2006/relationships/notesSlide"/><Relationship Id="rId26" Target="fonts/font26.fntdata" Type="http://schemas.openxmlformats.org/officeDocument/2006/relationships/font"/><Relationship Id="rId27" Target="notesSlides/notesSlide2.xml" Type="http://schemas.openxmlformats.org/officeDocument/2006/relationships/notesSlide"/><Relationship Id="rId28" Target="fonts/font28.fntdata" Type="http://schemas.openxmlformats.org/officeDocument/2006/relationships/font"/><Relationship Id="rId29" Target="notesSlides/notesSlide3.xml" Type="http://schemas.openxmlformats.org/officeDocument/2006/relationships/notesSlide"/><Relationship Id="rId3" Target="viewProps.xml" Type="http://schemas.openxmlformats.org/officeDocument/2006/relationships/viewProps"/><Relationship Id="rId30" Target="notesSlides/notesSlide4.xml" Type="http://schemas.openxmlformats.org/officeDocument/2006/relationships/notesSlide"/><Relationship Id="rId31" Target="notesSlides/notesSlide5.xml" Type="http://schemas.openxmlformats.org/officeDocument/2006/relationships/notesSlide"/><Relationship Id="rId32" Target="notesSlides/notesSlide6.xml" Type="http://schemas.openxmlformats.org/officeDocument/2006/relationships/notesSlide"/><Relationship Id="rId33" Target="notesSlides/notesSlide7.xml" Type="http://schemas.openxmlformats.org/officeDocument/2006/relationships/notesSlide"/><Relationship Id="rId34" Target="notesSlides/notesSlide8.xml" Type="http://schemas.openxmlformats.org/officeDocument/2006/relationships/notesSlide"/><Relationship Id="rId35" Target="notesSlides/notesSlide9.xml" Type="http://schemas.openxmlformats.org/officeDocument/2006/relationships/notesSlide"/><Relationship Id="rId36" Target="notesSlides/notesSlide10.xml" Type="http://schemas.openxmlformats.org/officeDocument/2006/relationships/notesSlide"/><Relationship Id="rId37" Target="notesSlides/notesSlide11.xml" Type="http://schemas.openxmlformats.org/officeDocument/2006/relationships/notesSlide"/><Relationship Id="rId38" Target="notesSlides/notesSlide12.xml" Type="http://schemas.openxmlformats.org/officeDocument/2006/relationships/notesSlide"/><Relationship Id="rId39" Target="notesSlides/notesSlide13.xml" Type="http://schemas.openxmlformats.org/officeDocument/2006/relationships/notesSlide"/><Relationship Id="rId4" Target="theme/theme1.xml" Type="http://schemas.openxmlformats.org/officeDocument/2006/relationships/theme"/><Relationship Id="rId40" Target="notesSlides/notesSlide14.xml" Type="http://schemas.openxmlformats.org/officeDocument/2006/relationships/notesSlide"/><Relationship Id="rId41" Target="notesSlides/notesSlide15.xml" Type="http://schemas.openxmlformats.org/officeDocument/2006/relationships/notesSlide"/><Relationship Id="rId42" Target="notesSlides/notesSlide16.xml" Type="http://schemas.openxmlformats.org/officeDocument/2006/relationships/notesSlide"/><Relationship Id="rId43" Target="notesSlides/notesSlide17.xml" Type="http://schemas.openxmlformats.org/officeDocument/2006/relationships/notesSlide"/><Relationship Id="rId44" Target="fonts/font44.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12</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15</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16</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5</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7</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8</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9</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14.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15.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16.png" Type="http://schemas.openxmlformats.org/officeDocument/2006/relationships/image"/><Relationship Id="rId4" Target="../media/image17.svg" Type="http://schemas.openxmlformats.org/officeDocument/2006/relationships/image"/><Relationship Id="rId5" Target="../media/image18.png" Type="http://schemas.openxmlformats.org/officeDocument/2006/relationships/image"/><Relationship Id="rId6" Target="../media/image19.svg" Type="http://schemas.openxmlformats.org/officeDocument/2006/relationships/image"/><Relationship Id="rId7" Target="../media/image20.png" Type="http://schemas.openxmlformats.org/officeDocument/2006/relationships/image"/><Relationship Id="rId8" Target="../media/image21.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7.xml" Type="http://schemas.openxmlformats.org/officeDocument/2006/relationships/notesSlide"/><Relationship Id="rId3" Target="https://spiegel.keb-rheinland-pfalz.de/" TargetMode="External" Type="http://schemas.openxmlformats.org/officeDocument/2006/relationships/hyperlink"/><Relationship Id="rId4" Target="https://doi.org/10.1007/978-3-031-86445-2_6" TargetMode="External" Type="http://schemas.openxmlformats.org/officeDocument/2006/relationships/hyperlink"/></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2.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3.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4.png" Type="http://schemas.openxmlformats.org/officeDocument/2006/relationships/image"/><Relationship Id="rId4" Target="../media/image5.png" Type="http://schemas.openxmlformats.org/officeDocument/2006/relationships/image"/><Relationship Id="rId5" Target="../media/image6.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7.png" Type="http://schemas.openxmlformats.org/officeDocument/2006/relationships/image"/><Relationship Id="rId4" Target="../media/image8.svg" Type="http://schemas.openxmlformats.org/officeDocument/2006/relationships/image"/><Relationship Id="rId5" Target="../media/image9.png" Type="http://schemas.openxmlformats.org/officeDocument/2006/relationships/image"/><Relationship Id="rId6" Target="../media/image10.svg" Type="http://schemas.openxmlformats.org/officeDocument/2006/relationships/image"/><Relationship Id="rId7" Target="../media/image11.png" Type="http://schemas.openxmlformats.org/officeDocument/2006/relationships/image"/><Relationship Id="rId8" Target="../media/image12.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13.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2B4738"/>
            </a:solidFill>
            <a:ln w="12700">
              <a:solidFill>
                <a:srgbClr val="000000"/>
              </a:solidFill>
            </a:ln>
          </p:spPr>
        </p:sp>
      </p:grpSp>
      <p:grpSp>
        <p:nvGrpSpPr>
          <p:cNvPr name="Group 4" id="4"/>
          <p:cNvGrpSpPr>
            <a:grpSpLocks noChangeAspect="true"/>
          </p:cNvGrpSpPr>
          <p:nvPr/>
        </p:nvGrpSpPr>
        <p:grpSpPr>
          <a:xfrm rot="0">
            <a:off x="0" y="0"/>
            <a:ext cx="6858000" cy="10287000"/>
            <a:chOff x="0" y="0"/>
            <a:chExt cx="9144000" cy="13716000"/>
          </a:xfrm>
        </p:grpSpPr>
        <p:sp>
          <p:nvSpPr>
            <p:cNvPr name="Freeform 5" id="5"/>
            <p:cNvSpPr/>
            <p:nvPr/>
          </p:nvSpPr>
          <p:spPr>
            <a:xfrm flipH="false" flipV="false" rot="0">
              <a:off x="0" y="0"/>
              <a:ext cx="9144000" cy="13716000"/>
            </a:xfrm>
            <a:custGeom>
              <a:avLst/>
              <a:gdLst/>
              <a:ahLst/>
              <a:cxnLst/>
              <a:rect r="r" b="b" t="t" l="l"/>
              <a:pathLst>
                <a:path h="13716000" w="9144000">
                  <a:moveTo>
                    <a:pt x="0" y="0"/>
                  </a:moveTo>
                  <a:lnTo>
                    <a:pt x="9144000" y="0"/>
                  </a:lnTo>
                  <a:lnTo>
                    <a:pt x="9144000" y="13716000"/>
                  </a:lnTo>
                  <a:lnTo>
                    <a:pt x="0" y="13716000"/>
                  </a:lnTo>
                  <a:lnTo>
                    <a:pt x="0" y="0"/>
                  </a:lnTo>
                  <a:close/>
                </a:path>
              </a:pathLst>
            </a:custGeom>
            <a:blipFill>
              <a:blip r:embed="rId3"/>
              <a:stretch>
                <a:fillRect l="-63100" t="0" r="-63100" b="0"/>
              </a:stretch>
            </a:blipFill>
          </p:spPr>
        </p:sp>
      </p:grpSp>
      <p:sp>
        <p:nvSpPr>
          <p:cNvPr name="TextBox 6" id="6"/>
          <p:cNvSpPr txBox="true"/>
          <p:nvPr/>
        </p:nvSpPr>
        <p:spPr>
          <a:xfrm rot="0">
            <a:off x="7850237" y="4493419"/>
            <a:ext cx="7955756" cy="754062"/>
          </a:xfrm>
          <a:prstGeom prst="rect">
            <a:avLst/>
          </a:prstGeom>
        </p:spPr>
        <p:txBody>
          <a:bodyPr anchor="t" rtlCol="false" tIns="0" lIns="0" bIns="0" rIns="0">
            <a:spAutoFit/>
          </a:bodyPr>
          <a:lstStyle/>
          <a:p>
            <a:pPr algn="l">
              <a:lnSpc>
                <a:spcPts val="6062"/>
              </a:lnSpc>
            </a:pPr>
            <a:r>
              <a:rPr lang="en-US" b="true" sz="4875">
                <a:solidFill>
                  <a:srgbClr val="E5E3D8"/>
                </a:solidFill>
                <a:latin typeface="Glacial Indifference Bold"/>
                <a:ea typeface="Glacial Indifference Bold"/>
                <a:cs typeface="Glacial Indifference Bold"/>
                <a:sym typeface="Glacial Indifference Bold"/>
              </a:rPr>
              <a:t>Sehnsucht - eine Einführung</a:t>
            </a:r>
          </a:p>
        </p:txBody>
      </p:sp>
      <p:sp>
        <p:nvSpPr>
          <p:cNvPr name="TextBox 7" id="7"/>
          <p:cNvSpPr txBox="true"/>
          <p:nvPr/>
        </p:nvSpPr>
        <p:spPr>
          <a:xfrm rot="0">
            <a:off x="7850237" y="5386685"/>
            <a:ext cx="2886670" cy="361950"/>
          </a:xfrm>
          <a:prstGeom prst="rect">
            <a:avLst/>
          </a:prstGeom>
        </p:spPr>
        <p:txBody>
          <a:bodyPr anchor="t" rtlCol="false" tIns="0" lIns="0" bIns="0" rIns="0">
            <a:spAutoFit/>
          </a:bodyPr>
          <a:lstStyle/>
          <a:p>
            <a:pPr algn="l">
              <a:lnSpc>
                <a:spcPts val="2999"/>
              </a:lnSpc>
            </a:pPr>
            <a:r>
              <a:rPr lang="en-US" b="true" sz="2437">
                <a:solidFill>
                  <a:srgbClr val="E5E3D8"/>
                </a:solidFill>
                <a:latin typeface="Glacial Indifference Bold"/>
                <a:ea typeface="Glacial Indifference Bold"/>
                <a:cs typeface="Glacial Indifference Bold"/>
                <a:sym typeface="Glacial Indifference Bold"/>
              </a:rPr>
              <a:t>Ablauf I Workshop 1 </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2B4738"/>
            </a:solidFill>
            <a:ln w="12700">
              <a:solidFill>
                <a:srgbClr val="000000"/>
              </a:solidFill>
            </a:ln>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2B4738"/>
            </a:solidFill>
            <a:ln w="12700">
              <a:solidFill>
                <a:srgbClr val="000000"/>
              </a:solidFill>
            </a:ln>
          </p:spPr>
        </p:sp>
      </p:grpSp>
      <p:grpSp>
        <p:nvGrpSpPr>
          <p:cNvPr name="Group 6" id="6"/>
          <p:cNvGrpSpPr>
            <a:grpSpLocks noChangeAspect="true"/>
          </p:cNvGrpSpPr>
          <p:nvPr/>
        </p:nvGrpSpPr>
        <p:grpSpPr>
          <a:xfrm rot="0">
            <a:off x="0" y="0"/>
            <a:ext cx="6858000" cy="10287000"/>
            <a:chOff x="0" y="0"/>
            <a:chExt cx="9144000" cy="13716000"/>
          </a:xfrm>
        </p:grpSpPr>
        <p:sp>
          <p:nvSpPr>
            <p:cNvPr name="Freeform 7" id="7" descr="preencoded.png"/>
            <p:cNvSpPr/>
            <p:nvPr/>
          </p:nvSpPr>
          <p:spPr>
            <a:xfrm flipH="false" flipV="false" rot="0">
              <a:off x="0" y="0"/>
              <a:ext cx="9144000" cy="13716000"/>
            </a:xfrm>
            <a:custGeom>
              <a:avLst/>
              <a:gdLst/>
              <a:ahLst/>
              <a:cxnLst/>
              <a:rect r="r" b="b" t="t" l="l"/>
              <a:pathLst>
                <a:path h="13716000" w="9144000">
                  <a:moveTo>
                    <a:pt x="0" y="0"/>
                  </a:moveTo>
                  <a:lnTo>
                    <a:pt x="9144000" y="0"/>
                  </a:lnTo>
                  <a:lnTo>
                    <a:pt x="9144000" y="13716000"/>
                  </a:lnTo>
                  <a:lnTo>
                    <a:pt x="0" y="13716000"/>
                  </a:lnTo>
                  <a:lnTo>
                    <a:pt x="0" y="0"/>
                  </a:lnTo>
                  <a:close/>
                </a:path>
              </a:pathLst>
            </a:custGeom>
            <a:blipFill>
              <a:blip r:embed="rId3"/>
              <a:stretch>
                <a:fillRect l="0" t="0" r="0" b="0"/>
              </a:stretch>
            </a:blipFill>
          </p:spPr>
        </p:sp>
      </p:grpSp>
      <p:sp>
        <p:nvSpPr>
          <p:cNvPr name="TextBox 8" id="8"/>
          <p:cNvSpPr txBox="true"/>
          <p:nvPr/>
        </p:nvSpPr>
        <p:spPr>
          <a:xfrm rot="0">
            <a:off x="7850237" y="2832944"/>
            <a:ext cx="9445526" cy="1516063"/>
          </a:xfrm>
          <a:prstGeom prst="rect">
            <a:avLst/>
          </a:prstGeom>
        </p:spPr>
        <p:txBody>
          <a:bodyPr anchor="t" rtlCol="false" tIns="0" lIns="0" bIns="0" rIns="0">
            <a:spAutoFit/>
          </a:bodyPr>
          <a:lstStyle/>
          <a:p>
            <a:pPr algn="l">
              <a:lnSpc>
                <a:spcPts val="6062"/>
              </a:lnSpc>
            </a:pPr>
            <a:r>
              <a:rPr lang="en-US" b="true" sz="4875">
                <a:solidFill>
                  <a:srgbClr val="E5E3D8"/>
                </a:solidFill>
                <a:latin typeface="Glacial Indifference Bold"/>
                <a:ea typeface="Glacial Indifference Bold"/>
                <a:cs typeface="Glacial Indifference Bold"/>
                <a:sym typeface="Glacial Indifference Bold"/>
              </a:rPr>
              <a:t>Die kollektive und kulturelle Dimension</a:t>
            </a:r>
          </a:p>
        </p:txBody>
      </p:sp>
      <p:sp>
        <p:nvSpPr>
          <p:cNvPr name="TextBox 9" id="9"/>
          <p:cNvSpPr txBox="true"/>
          <p:nvPr/>
        </p:nvSpPr>
        <p:spPr>
          <a:xfrm rot="0">
            <a:off x="7850237" y="4688532"/>
            <a:ext cx="9445526" cy="1155700"/>
          </a:xfrm>
          <a:prstGeom prst="rect">
            <a:avLst/>
          </a:prstGeom>
        </p:spPr>
        <p:txBody>
          <a:bodyPr anchor="t" rtlCol="false" tIns="0" lIns="0" bIns="0" rIns="0">
            <a:spAutoFit/>
          </a:bodyPr>
          <a:lstStyle/>
          <a:p>
            <a:pPr algn="l">
              <a:lnSpc>
                <a:spcPts val="3125"/>
              </a:lnSpc>
            </a:pPr>
            <a:r>
              <a:rPr lang="en-US" sz="1937">
                <a:solidFill>
                  <a:srgbClr val="E5E3D8"/>
                </a:solidFill>
                <a:latin typeface="Glacial Indifference"/>
                <a:ea typeface="Glacial Indifference"/>
                <a:cs typeface="Glacial Indifference"/>
                <a:sym typeface="Glacial Indifference"/>
              </a:rPr>
              <a:t>Sehnsucht ist jedoch nicht nur ein individuelles Phänomen. Sie umfasst auch kollektive und kulturelle Dimensionen, die für gesellschaftliche Entwicklung und Innovation von fundamentaler Bedeutung ist.</a:t>
            </a:r>
          </a:p>
        </p:txBody>
      </p:sp>
      <p:sp>
        <p:nvSpPr>
          <p:cNvPr name="TextBox 10" id="10"/>
          <p:cNvSpPr txBox="true"/>
          <p:nvPr/>
        </p:nvSpPr>
        <p:spPr>
          <a:xfrm rot="0">
            <a:off x="7850237" y="6158359"/>
            <a:ext cx="9445526" cy="1155700"/>
          </a:xfrm>
          <a:prstGeom prst="rect">
            <a:avLst/>
          </a:prstGeom>
        </p:spPr>
        <p:txBody>
          <a:bodyPr anchor="t" rtlCol="false" tIns="0" lIns="0" bIns="0" rIns="0">
            <a:spAutoFit/>
          </a:bodyPr>
          <a:lstStyle/>
          <a:p>
            <a:pPr algn="l">
              <a:lnSpc>
                <a:spcPts val="3125"/>
              </a:lnSpc>
            </a:pPr>
            <a:r>
              <a:rPr lang="en-US" sz="1937">
                <a:solidFill>
                  <a:srgbClr val="E5E3D8"/>
                </a:solidFill>
                <a:latin typeface="Glacial Indifference"/>
                <a:ea typeface="Glacial Indifference"/>
                <a:cs typeface="Glacial Indifference"/>
                <a:sym typeface="Glacial Indifference"/>
              </a:rPr>
              <a:t>Forschungen  betonen die fundamentale Rolle der Sehnsucht für die rastlose Suche nach gesellschaftlicher und individueller Entwicklung und Vervollkommnung. Sie kann als gemeinsamer Ansporn für Fortschritt und Kreativität wirken.</a:t>
            </a:r>
          </a:p>
        </p:txBody>
      </p:sp>
    </p:spTree>
  </p:cSld>
  <p:clrMapOvr>
    <a:masterClrMapping/>
  </p:clrMapOvr>
</p:sld>
</file>

<file path=ppt/slides/slide11.xml><?xml version="1.0" encoding="utf-8"?>
<p:sld xmlns:p="http://schemas.openxmlformats.org/presentationml/2006/main" xmlns:a="http://schemas.openxmlformats.org/drawingml/2006/main">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2B4738"/>
            </a:solidFill>
            <a:ln w="12700">
              <a:solidFill>
                <a:srgbClr val="000000"/>
              </a:solidFill>
            </a:ln>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2B4738"/>
            </a:solidFill>
            <a:ln w="12700">
              <a:solidFill>
                <a:srgbClr val="000000"/>
              </a:solidFill>
            </a:ln>
          </p:spPr>
        </p:sp>
      </p:grpSp>
      <p:sp>
        <p:nvSpPr>
          <p:cNvPr name="TextBox 6" id="6"/>
          <p:cNvSpPr txBox="true"/>
          <p:nvPr/>
        </p:nvSpPr>
        <p:spPr>
          <a:xfrm rot="0">
            <a:off x="975122" y="643681"/>
            <a:ext cx="14650492" cy="706437"/>
          </a:xfrm>
          <a:prstGeom prst="rect">
            <a:avLst/>
          </a:prstGeom>
        </p:spPr>
        <p:txBody>
          <a:bodyPr anchor="t" rtlCol="false" tIns="0" lIns="0" bIns="0" rIns="0">
            <a:spAutoFit/>
          </a:bodyPr>
          <a:lstStyle/>
          <a:p>
            <a:pPr algn="l">
              <a:lnSpc>
                <a:spcPts val="5687"/>
              </a:lnSpc>
            </a:pPr>
            <a:r>
              <a:rPr lang="en-US" b="true" sz="4499">
                <a:solidFill>
                  <a:srgbClr val="E5E3D8"/>
                </a:solidFill>
                <a:latin typeface="Glacial Indifference Bold"/>
                <a:ea typeface="Glacial Indifference Bold"/>
                <a:cs typeface="Glacial Indifference Bold"/>
                <a:sym typeface="Glacial Indifference Bold"/>
              </a:rPr>
              <a:t>Sehnsucht als Motor für den gesellschaftlichen Wandel</a:t>
            </a:r>
          </a:p>
        </p:txBody>
      </p:sp>
      <p:grpSp>
        <p:nvGrpSpPr>
          <p:cNvPr name="Group 7" id="7"/>
          <p:cNvGrpSpPr/>
          <p:nvPr/>
        </p:nvGrpSpPr>
        <p:grpSpPr>
          <a:xfrm rot="0">
            <a:off x="975122" y="2206526"/>
            <a:ext cx="8053090" cy="3099198"/>
            <a:chOff x="0" y="0"/>
            <a:chExt cx="10737453" cy="4132263"/>
          </a:xfrm>
        </p:grpSpPr>
        <p:sp>
          <p:nvSpPr>
            <p:cNvPr name="Freeform 8" id="8"/>
            <p:cNvSpPr/>
            <p:nvPr/>
          </p:nvSpPr>
          <p:spPr>
            <a:xfrm flipH="false" flipV="false" rot="0">
              <a:off x="0" y="0"/>
              <a:ext cx="10737469" cy="4132199"/>
            </a:xfrm>
            <a:custGeom>
              <a:avLst/>
              <a:gdLst/>
              <a:ahLst/>
              <a:cxnLst/>
              <a:rect r="r" b="b" t="t" l="l"/>
              <a:pathLst>
                <a:path h="4132199" w="10737469">
                  <a:moveTo>
                    <a:pt x="0" y="182880"/>
                  </a:moveTo>
                  <a:cubicBezTo>
                    <a:pt x="0" y="81915"/>
                    <a:pt x="81915" y="0"/>
                    <a:pt x="182880" y="0"/>
                  </a:cubicBezTo>
                  <a:lnTo>
                    <a:pt x="10554589" y="0"/>
                  </a:lnTo>
                  <a:cubicBezTo>
                    <a:pt x="10655554" y="0"/>
                    <a:pt x="10737469" y="81915"/>
                    <a:pt x="10737469" y="182880"/>
                  </a:cubicBezTo>
                  <a:lnTo>
                    <a:pt x="10737469" y="3949319"/>
                  </a:lnTo>
                  <a:cubicBezTo>
                    <a:pt x="10737469" y="4050284"/>
                    <a:pt x="10655554" y="4132199"/>
                    <a:pt x="10554589" y="4132199"/>
                  </a:cubicBezTo>
                  <a:lnTo>
                    <a:pt x="182880" y="4132199"/>
                  </a:lnTo>
                  <a:cubicBezTo>
                    <a:pt x="81915" y="4132199"/>
                    <a:pt x="0" y="4050284"/>
                    <a:pt x="0" y="3949319"/>
                  </a:cubicBezTo>
                  <a:close/>
                </a:path>
              </a:pathLst>
            </a:custGeom>
            <a:solidFill>
              <a:srgbClr val="2B4738"/>
            </a:solidFill>
            <a:ln w="12700">
              <a:solidFill>
                <a:srgbClr val="000000"/>
              </a:solidFill>
            </a:ln>
          </p:spPr>
        </p:sp>
      </p:grpSp>
      <p:grpSp>
        <p:nvGrpSpPr>
          <p:cNvPr name="Group 9" id="9"/>
          <p:cNvGrpSpPr/>
          <p:nvPr/>
        </p:nvGrpSpPr>
        <p:grpSpPr>
          <a:xfrm rot="0">
            <a:off x="975122" y="2177951"/>
            <a:ext cx="8053090" cy="114300"/>
            <a:chOff x="0" y="0"/>
            <a:chExt cx="10737453" cy="152400"/>
          </a:xfrm>
        </p:grpSpPr>
        <p:sp>
          <p:nvSpPr>
            <p:cNvPr name="Freeform 10" id="10"/>
            <p:cNvSpPr/>
            <p:nvPr/>
          </p:nvSpPr>
          <p:spPr>
            <a:xfrm flipH="false" flipV="false" rot="0">
              <a:off x="0" y="0"/>
              <a:ext cx="10737469" cy="152400"/>
            </a:xfrm>
            <a:custGeom>
              <a:avLst/>
              <a:gdLst/>
              <a:ahLst/>
              <a:cxnLst/>
              <a:rect r="r" b="b" t="t" l="l"/>
              <a:pathLst>
                <a:path h="152400" w="10737469">
                  <a:moveTo>
                    <a:pt x="0" y="76200"/>
                  </a:moveTo>
                  <a:cubicBezTo>
                    <a:pt x="0" y="34163"/>
                    <a:pt x="34163" y="0"/>
                    <a:pt x="76200" y="0"/>
                  </a:cubicBezTo>
                  <a:lnTo>
                    <a:pt x="10661269" y="0"/>
                  </a:lnTo>
                  <a:cubicBezTo>
                    <a:pt x="10703306" y="0"/>
                    <a:pt x="10737469" y="34163"/>
                    <a:pt x="10737469" y="76200"/>
                  </a:cubicBezTo>
                  <a:cubicBezTo>
                    <a:pt x="10737469" y="118237"/>
                    <a:pt x="10703306" y="152400"/>
                    <a:pt x="10661269" y="152400"/>
                  </a:cubicBezTo>
                  <a:lnTo>
                    <a:pt x="76200" y="152400"/>
                  </a:lnTo>
                  <a:cubicBezTo>
                    <a:pt x="34163" y="152400"/>
                    <a:pt x="0" y="118237"/>
                    <a:pt x="0" y="76200"/>
                  </a:cubicBezTo>
                  <a:close/>
                </a:path>
              </a:pathLst>
            </a:custGeom>
            <a:solidFill>
              <a:srgbClr val="DDB35F"/>
            </a:solidFill>
            <a:ln w="12700">
              <a:solidFill>
                <a:srgbClr val="000000"/>
              </a:solidFill>
            </a:ln>
          </p:spPr>
        </p:sp>
      </p:grpSp>
      <p:grpSp>
        <p:nvGrpSpPr>
          <p:cNvPr name="Group 11" id="11"/>
          <p:cNvGrpSpPr/>
          <p:nvPr/>
        </p:nvGrpSpPr>
        <p:grpSpPr>
          <a:xfrm rot="0">
            <a:off x="4654302" y="1859161"/>
            <a:ext cx="694730" cy="694730"/>
            <a:chOff x="0" y="0"/>
            <a:chExt cx="926307" cy="926307"/>
          </a:xfrm>
        </p:grpSpPr>
        <p:sp>
          <p:nvSpPr>
            <p:cNvPr name="Freeform 12" id="12"/>
            <p:cNvSpPr/>
            <p:nvPr/>
          </p:nvSpPr>
          <p:spPr>
            <a:xfrm flipH="false" flipV="false" rot="0">
              <a:off x="0" y="0"/>
              <a:ext cx="926338" cy="926338"/>
            </a:xfrm>
            <a:custGeom>
              <a:avLst/>
              <a:gdLst/>
              <a:ahLst/>
              <a:cxnLst/>
              <a:rect r="r" b="b" t="t" l="l"/>
              <a:pathLst>
                <a:path h="926338" w="926338">
                  <a:moveTo>
                    <a:pt x="0" y="463169"/>
                  </a:moveTo>
                  <a:cubicBezTo>
                    <a:pt x="0" y="207391"/>
                    <a:pt x="207391" y="0"/>
                    <a:pt x="463169" y="0"/>
                  </a:cubicBezTo>
                  <a:cubicBezTo>
                    <a:pt x="718947" y="0"/>
                    <a:pt x="926338" y="207391"/>
                    <a:pt x="926338" y="463169"/>
                  </a:cubicBezTo>
                  <a:cubicBezTo>
                    <a:pt x="926338" y="718947"/>
                    <a:pt x="718947" y="926338"/>
                    <a:pt x="463169" y="926338"/>
                  </a:cubicBezTo>
                  <a:cubicBezTo>
                    <a:pt x="207391" y="926338"/>
                    <a:pt x="0" y="718947"/>
                    <a:pt x="0" y="463169"/>
                  </a:cubicBezTo>
                  <a:close/>
                </a:path>
              </a:pathLst>
            </a:custGeom>
            <a:solidFill>
              <a:srgbClr val="DDB35F"/>
            </a:solidFill>
            <a:ln w="12700">
              <a:solidFill>
                <a:srgbClr val="000000"/>
              </a:solidFill>
            </a:ln>
          </p:spPr>
        </p:sp>
      </p:grpSp>
      <p:sp>
        <p:nvSpPr>
          <p:cNvPr name="TextBox 13" id="13"/>
          <p:cNvSpPr txBox="true"/>
          <p:nvPr/>
        </p:nvSpPr>
        <p:spPr>
          <a:xfrm rot="0">
            <a:off x="4912370" y="1937594"/>
            <a:ext cx="83195" cy="422275"/>
          </a:xfrm>
          <a:prstGeom prst="rect">
            <a:avLst/>
          </a:prstGeom>
        </p:spPr>
        <p:txBody>
          <a:bodyPr anchor="t" rtlCol="false" tIns="0" lIns="0" bIns="0" rIns="0">
            <a:spAutoFit/>
          </a:bodyPr>
          <a:lstStyle/>
          <a:p>
            <a:pPr algn="l">
              <a:lnSpc>
                <a:spcPts val="3500"/>
              </a:lnSpc>
            </a:pPr>
            <a:r>
              <a:rPr lang="en-US" b="true" sz="2187">
                <a:solidFill>
                  <a:srgbClr val="E5E3D8"/>
                </a:solidFill>
                <a:latin typeface="Glacial Indifference Bold"/>
                <a:ea typeface="Glacial Indifference Bold"/>
                <a:cs typeface="Glacial Indifference Bold"/>
                <a:sym typeface="Glacial Indifference Bold"/>
              </a:rPr>
              <a:t>1</a:t>
            </a:r>
          </a:p>
        </p:txBody>
      </p:sp>
      <p:sp>
        <p:nvSpPr>
          <p:cNvPr name="TextBox 14" id="14"/>
          <p:cNvSpPr txBox="true"/>
          <p:nvPr/>
        </p:nvSpPr>
        <p:spPr>
          <a:xfrm rot="0">
            <a:off x="1235274" y="3275708"/>
            <a:ext cx="4747171" cy="357188"/>
          </a:xfrm>
          <a:prstGeom prst="rect">
            <a:avLst/>
          </a:prstGeom>
        </p:spPr>
        <p:txBody>
          <a:bodyPr anchor="t" rtlCol="false" tIns="0" lIns="0" bIns="0" rIns="0">
            <a:spAutoFit/>
          </a:bodyPr>
          <a:lstStyle/>
          <a:p>
            <a:pPr algn="l">
              <a:lnSpc>
                <a:spcPts val="2812"/>
              </a:lnSpc>
            </a:pPr>
            <a:r>
              <a:rPr lang="en-US" b="true" sz="2249">
                <a:solidFill>
                  <a:srgbClr val="E5E3D8"/>
                </a:solidFill>
                <a:latin typeface="Glacial Indifference Bold"/>
                <a:ea typeface="Glacial Indifference Bold"/>
                <a:cs typeface="Glacial Indifference Bold"/>
                <a:sym typeface="Glacial Indifference Bold"/>
              </a:rPr>
              <a:t>Unzufriedenheit mit dem Status quo</a:t>
            </a:r>
          </a:p>
        </p:txBody>
      </p:sp>
      <p:sp>
        <p:nvSpPr>
          <p:cNvPr name="TextBox 15" id="15"/>
          <p:cNvSpPr txBox="true"/>
          <p:nvPr/>
        </p:nvSpPr>
        <p:spPr>
          <a:xfrm rot="0">
            <a:off x="1235274" y="3728740"/>
            <a:ext cx="7532786" cy="701675"/>
          </a:xfrm>
          <a:prstGeom prst="rect">
            <a:avLst/>
          </a:prstGeom>
        </p:spPr>
        <p:txBody>
          <a:bodyPr anchor="t" rtlCol="false" tIns="0" lIns="0" bIns="0" rIns="0">
            <a:spAutoFit/>
          </a:bodyPr>
          <a:lstStyle/>
          <a:p>
            <a:pPr algn="l">
              <a:lnSpc>
                <a:spcPts val="2875"/>
              </a:lnSpc>
            </a:pPr>
            <a:r>
              <a:rPr lang="en-US" sz="1812">
                <a:solidFill>
                  <a:srgbClr val="E5E3D8"/>
                </a:solidFill>
                <a:latin typeface="Glacial Indifference"/>
                <a:ea typeface="Glacial Indifference"/>
                <a:cs typeface="Glacial Indifference"/>
                <a:sym typeface="Glacial Indifference"/>
              </a:rPr>
              <a:t>Die Erfahrung von Sehnsucht erzeugt eine konstruktive Unzufriedenheit mit bestehenden Verhältnissen.</a:t>
            </a:r>
          </a:p>
        </p:txBody>
      </p:sp>
      <p:grpSp>
        <p:nvGrpSpPr>
          <p:cNvPr name="Group 16" id="16"/>
          <p:cNvGrpSpPr/>
          <p:nvPr/>
        </p:nvGrpSpPr>
        <p:grpSpPr>
          <a:xfrm rot="0">
            <a:off x="9259789" y="2206526"/>
            <a:ext cx="8053090" cy="3099198"/>
            <a:chOff x="0" y="0"/>
            <a:chExt cx="10737453" cy="4132263"/>
          </a:xfrm>
        </p:grpSpPr>
        <p:sp>
          <p:nvSpPr>
            <p:cNvPr name="Freeform 17" id="17"/>
            <p:cNvSpPr/>
            <p:nvPr/>
          </p:nvSpPr>
          <p:spPr>
            <a:xfrm flipH="false" flipV="false" rot="0">
              <a:off x="0" y="0"/>
              <a:ext cx="10737469" cy="4132199"/>
            </a:xfrm>
            <a:custGeom>
              <a:avLst/>
              <a:gdLst/>
              <a:ahLst/>
              <a:cxnLst/>
              <a:rect r="r" b="b" t="t" l="l"/>
              <a:pathLst>
                <a:path h="4132199" w="10737469">
                  <a:moveTo>
                    <a:pt x="0" y="182880"/>
                  </a:moveTo>
                  <a:cubicBezTo>
                    <a:pt x="0" y="81915"/>
                    <a:pt x="81915" y="0"/>
                    <a:pt x="182880" y="0"/>
                  </a:cubicBezTo>
                  <a:lnTo>
                    <a:pt x="10554589" y="0"/>
                  </a:lnTo>
                  <a:cubicBezTo>
                    <a:pt x="10655554" y="0"/>
                    <a:pt x="10737469" y="81915"/>
                    <a:pt x="10737469" y="182880"/>
                  </a:cubicBezTo>
                  <a:lnTo>
                    <a:pt x="10737469" y="3949319"/>
                  </a:lnTo>
                  <a:cubicBezTo>
                    <a:pt x="10737469" y="4050284"/>
                    <a:pt x="10655554" y="4132199"/>
                    <a:pt x="10554589" y="4132199"/>
                  </a:cubicBezTo>
                  <a:lnTo>
                    <a:pt x="182880" y="4132199"/>
                  </a:lnTo>
                  <a:cubicBezTo>
                    <a:pt x="81915" y="4132199"/>
                    <a:pt x="0" y="4050284"/>
                    <a:pt x="0" y="3949319"/>
                  </a:cubicBezTo>
                  <a:close/>
                </a:path>
              </a:pathLst>
            </a:custGeom>
            <a:solidFill>
              <a:srgbClr val="2B4738"/>
            </a:solidFill>
            <a:ln w="12700">
              <a:solidFill>
                <a:srgbClr val="000000"/>
              </a:solidFill>
            </a:ln>
          </p:spPr>
        </p:sp>
      </p:grpSp>
      <p:grpSp>
        <p:nvGrpSpPr>
          <p:cNvPr name="Group 18" id="18"/>
          <p:cNvGrpSpPr/>
          <p:nvPr/>
        </p:nvGrpSpPr>
        <p:grpSpPr>
          <a:xfrm rot="0">
            <a:off x="9259789" y="2177951"/>
            <a:ext cx="8053090" cy="114300"/>
            <a:chOff x="0" y="0"/>
            <a:chExt cx="10737453" cy="152400"/>
          </a:xfrm>
        </p:grpSpPr>
        <p:sp>
          <p:nvSpPr>
            <p:cNvPr name="Freeform 19" id="19"/>
            <p:cNvSpPr/>
            <p:nvPr/>
          </p:nvSpPr>
          <p:spPr>
            <a:xfrm flipH="false" flipV="false" rot="0">
              <a:off x="0" y="0"/>
              <a:ext cx="10737469" cy="152400"/>
            </a:xfrm>
            <a:custGeom>
              <a:avLst/>
              <a:gdLst/>
              <a:ahLst/>
              <a:cxnLst/>
              <a:rect r="r" b="b" t="t" l="l"/>
              <a:pathLst>
                <a:path h="152400" w="10737469">
                  <a:moveTo>
                    <a:pt x="0" y="76200"/>
                  </a:moveTo>
                  <a:cubicBezTo>
                    <a:pt x="0" y="34163"/>
                    <a:pt x="34163" y="0"/>
                    <a:pt x="76200" y="0"/>
                  </a:cubicBezTo>
                  <a:lnTo>
                    <a:pt x="10661269" y="0"/>
                  </a:lnTo>
                  <a:cubicBezTo>
                    <a:pt x="10703306" y="0"/>
                    <a:pt x="10737469" y="34163"/>
                    <a:pt x="10737469" y="76200"/>
                  </a:cubicBezTo>
                  <a:cubicBezTo>
                    <a:pt x="10737469" y="118237"/>
                    <a:pt x="10703306" y="152400"/>
                    <a:pt x="10661269" y="152400"/>
                  </a:cubicBezTo>
                  <a:lnTo>
                    <a:pt x="76200" y="152400"/>
                  </a:lnTo>
                  <a:cubicBezTo>
                    <a:pt x="34163" y="152400"/>
                    <a:pt x="0" y="118237"/>
                    <a:pt x="0" y="76200"/>
                  </a:cubicBezTo>
                  <a:close/>
                </a:path>
              </a:pathLst>
            </a:custGeom>
            <a:solidFill>
              <a:srgbClr val="DDB35F"/>
            </a:solidFill>
            <a:ln w="12700">
              <a:solidFill>
                <a:srgbClr val="000000"/>
              </a:solidFill>
            </a:ln>
          </p:spPr>
        </p:sp>
      </p:grpSp>
      <p:grpSp>
        <p:nvGrpSpPr>
          <p:cNvPr name="Group 20" id="20"/>
          <p:cNvGrpSpPr/>
          <p:nvPr/>
        </p:nvGrpSpPr>
        <p:grpSpPr>
          <a:xfrm rot="0">
            <a:off x="12938969" y="1859161"/>
            <a:ext cx="694730" cy="694730"/>
            <a:chOff x="0" y="0"/>
            <a:chExt cx="926307" cy="926307"/>
          </a:xfrm>
        </p:grpSpPr>
        <p:sp>
          <p:nvSpPr>
            <p:cNvPr name="Freeform 21" id="21"/>
            <p:cNvSpPr/>
            <p:nvPr/>
          </p:nvSpPr>
          <p:spPr>
            <a:xfrm flipH="false" flipV="false" rot="0">
              <a:off x="0" y="0"/>
              <a:ext cx="926338" cy="926338"/>
            </a:xfrm>
            <a:custGeom>
              <a:avLst/>
              <a:gdLst/>
              <a:ahLst/>
              <a:cxnLst/>
              <a:rect r="r" b="b" t="t" l="l"/>
              <a:pathLst>
                <a:path h="926338" w="926338">
                  <a:moveTo>
                    <a:pt x="0" y="463169"/>
                  </a:moveTo>
                  <a:cubicBezTo>
                    <a:pt x="0" y="207391"/>
                    <a:pt x="207391" y="0"/>
                    <a:pt x="463169" y="0"/>
                  </a:cubicBezTo>
                  <a:cubicBezTo>
                    <a:pt x="718947" y="0"/>
                    <a:pt x="926338" y="207391"/>
                    <a:pt x="926338" y="463169"/>
                  </a:cubicBezTo>
                  <a:cubicBezTo>
                    <a:pt x="926338" y="718947"/>
                    <a:pt x="718947" y="926338"/>
                    <a:pt x="463169" y="926338"/>
                  </a:cubicBezTo>
                  <a:cubicBezTo>
                    <a:pt x="207391" y="926338"/>
                    <a:pt x="0" y="718947"/>
                    <a:pt x="0" y="463169"/>
                  </a:cubicBezTo>
                  <a:close/>
                </a:path>
              </a:pathLst>
            </a:custGeom>
            <a:solidFill>
              <a:srgbClr val="DDB35F"/>
            </a:solidFill>
            <a:ln w="12700">
              <a:solidFill>
                <a:srgbClr val="000000"/>
              </a:solidFill>
            </a:ln>
          </p:spPr>
        </p:sp>
      </p:grpSp>
      <p:sp>
        <p:nvSpPr>
          <p:cNvPr name="TextBox 22" id="22"/>
          <p:cNvSpPr txBox="true"/>
          <p:nvPr/>
        </p:nvSpPr>
        <p:spPr>
          <a:xfrm rot="0">
            <a:off x="13197036" y="1937594"/>
            <a:ext cx="143768" cy="422275"/>
          </a:xfrm>
          <a:prstGeom prst="rect">
            <a:avLst/>
          </a:prstGeom>
        </p:spPr>
        <p:txBody>
          <a:bodyPr anchor="t" rtlCol="false" tIns="0" lIns="0" bIns="0" rIns="0">
            <a:spAutoFit/>
          </a:bodyPr>
          <a:lstStyle/>
          <a:p>
            <a:pPr algn="l">
              <a:lnSpc>
                <a:spcPts val="3500"/>
              </a:lnSpc>
            </a:pPr>
            <a:r>
              <a:rPr lang="en-US" b="true" sz="2187">
                <a:solidFill>
                  <a:srgbClr val="E5E3D8"/>
                </a:solidFill>
                <a:latin typeface="Glacial Indifference Bold"/>
                <a:ea typeface="Glacial Indifference Bold"/>
                <a:cs typeface="Glacial Indifference Bold"/>
                <a:sym typeface="Glacial Indifference Bold"/>
              </a:rPr>
              <a:t>2</a:t>
            </a:r>
          </a:p>
        </p:txBody>
      </p:sp>
      <p:sp>
        <p:nvSpPr>
          <p:cNvPr name="TextBox 23" id="23"/>
          <p:cNvSpPr txBox="true"/>
          <p:nvPr/>
        </p:nvSpPr>
        <p:spPr>
          <a:xfrm rot="0">
            <a:off x="9519940" y="3275708"/>
            <a:ext cx="3916263" cy="357188"/>
          </a:xfrm>
          <a:prstGeom prst="rect">
            <a:avLst/>
          </a:prstGeom>
        </p:spPr>
        <p:txBody>
          <a:bodyPr anchor="t" rtlCol="false" tIns="0" lIns="0" bIns="0" rIns="0">
            <a:spAutoFit/>
          </a:bodyPr>
          <a:lstStyle/>
          <a:p>
            <a:pPr algn="l">
              <a:lnSpc>
                <a:spcPts val="2812"/>
              </a:lnSpc>
            </a:pPr>
            <a:r>
              <a:rPr lang="en-US" b="true" sz="2249">
                <a:solidFill>
                  <a:srgbClr val="E5E3D8"/>
                </a:solidFill>
                <a:latin typeface="Glacial Indifference Bold"/>
                <a:ea typeface="Glacial Indifference Bold"/>
                <a:cs typeface="Glacial Indifference Bold"/>
                <a:sym typeface="Glacial Indifference Bold"/>
              </a:rPr>
              <a:t>Vision eines besseren Lebens</a:t>
            </a:r>
          </a:p>
        </p:txBody>
      </p:sp>
      <p:sp>
        <p:nvSpPr>
          <p:cNvPr name="TextBox 24" id="24"/>
          <p:cNvSpPr txBox="true"/>
          <p:nvPr/>
        </p:nvSpPr>
        <p:spPr>
          <a:xfrm rot="0">
            <a:off x="9519940" y="3728740"/>
            <a:ext cx="7532786" cy="701675"/>
          </a:xfrm>
          <a:prstGeom prst="rect">
            <a:avLst/>
          </a:prstGeom>
        </p:spPr>
        <p:txBody>
          <a:bodyPr anchor="t" rtlCol="false" tIns="0" lIns="0" bIns="0" rIns="0">
            <a:spAutoFit/>
          </a:bodyPr>
          <a:lstStyle/>
          <a:p>
            <a:pPr algn="l">
              <a:lnSpc>
                <a:spcPts val="2875"/>
              </a:lnSpc>
            </a:pPr>
            <a:r>
              <a:rPr lang="en-US" sz="1812">
                <a:solidFill>
                  <a:srgbClr val="E5E3D8"/>
                </a:solidFill>
                <a:latin typeface="Glacial Indifference"/>
                <a:ea typeface="Glacial Indifference"/>
                <a:cs typeface="Glacial Indifference"/>
                <a:sym typeface="Glacial Indifference"/>
              </a:rPr>
              <a:t>Aus der Sehnsucht entstehen Utopien und Vorstellungen von idealen Zuständen.</a:t>
            </a:r>
          </a:p>
        </p:txBody>
      </p:sp>
      <p:grpSp>
        <p:nvGrpSpPr>
          <p:cNvPr name="Group 25" id="25"/>
          <p:cNvGrpSpPr/>
          <p:nvPr/>
        </p:nvGrpSpPr>
        <p:grpSpPr>
          <a:xfrm rot="0">
            <a:off x="975122" y="5884664"/>
            <a:ext cx="8053090" cy="3099198"/>
            <a:chOff x="0" y="0"/>
            <a:chExt cx="10737453" cy="4132263"/>
          </a:xfrm>
        </p:grpSpPr>
        <p:sp>
          <p:nvSpPr>
            <p:cNvPr name="Freeform 26" id="26"/>
            <p:cNvSpPr/>
            <p:nvPr/>
          </p:nvSpPr>
          <p:spPr>
            <a:xfrm flipH="false" flipV="false" rot="0">
              <a:off x="0" y="0"/>
              <a:ext cx="10737469" cy="4132199"/>
            </a:xfrm>
            <a:custGeom>
              <a:avLst/>
              <a:gdLst/>
              <a:ahLst/>
              <a:cxnLst/>
              <a:rect r="r" b="b" t="t" l="l"/>
              <a:pathLst>
                <a:path h="4132199" w="10737469">
                  <a:moveTo>
                    <a:pt x="0" y="182880"/>
                  </a:moveTo>
                  <a:cubicBezTo>
                    <a:pt x="0" y="81915"/>
                    <a:pt x="81915" y="0"/>
                    <a:pt x="182880" y="0"/>
                  </a:cubicBezTo>
                  <a:lnTo>
                    <a:pt x="10554589" y="0"/>
                  </a:lnTo>
                  <a:cubicBezTo>
                    <a:pt x="10655554" y="0"/>
                    <a:pt x="10737469" y="81915"/>
                    <a:pt x="10737469" y="182880"/>
                  </a:cubicBezTo>
                  <a:lnTo>
                    <a:pt x="10737469" y="3949319"/>
                  </a:lnTo>
                  <a:cubicBezTo>
                    <a:pt x="10737469" y="4050284"/>
                    <a:pt x="10655554" y="4132199"/>
                    <a:pt x="10554589" y="4132199"/>
                  </a:cubicBezTo>
                  <a:lnTo>
                    <a:pt x="182880" y="4132199"/>
                  </a:lnTo>
                  <a:cubicBezTo>
                    <a:pt x="81915" y="4132199"/>
                    <a:pt x="0" y="4050284"/>
                    <a:pt x="0" y="3949319"/>
                  </a:cubicBezTo>
                  <a:close/>
                </a:path>
              </a:pathLst>
            </a:custGeom>
            <a:solidFill>
              <a:srgbClr val="2B4738"/>
            </a:solidFill>
            <a:ln w="12700">
              <a:solidFill>
                <a:srgbClr val="000000"/>
              </a:solidFill>
            </a:ln>
          </p:spPr>
        </p:sp>
      </p:grpSp>
      <p:grpSp>
        <p:nvGrpSpPr>
          <p:cNvPr name="Group 27" id="27"/>
          <p:cNvGrpSpPr/>
          <p:nvPr/>
        </p:nvGrpSpPr>
        <p:grpSpPr>
          <a:xfrm rot="0">
            <a:off x="975122" y="5856089"/>
            <a:ext cx="8053090" cy="114300"/>
            <a:chOff x="0" y="0"/>
            <a:chExt cx="10737453" cy="152400"/>
          </a:xfrm>
        </p:grpSpPr>
        <p:sp>
          <p:nvSpPr>
            <p:cNvPr name="Freeform 28" id="28"/>
            <p:cNvSpPr/>
            <p:nvPr/>
          </p:nvSpPr>
          <p:spPr>
            <a:xfrm flipH="false" flipV="false" rot="0">
              <a:off x="0" y="0"/>
              <a:ext cx="10737469" cy="152400"/>
            </a:xfrm>
            <a:custGeom>
              <a:avLst/>
              <a:gdLst/>
              <a:ahLst/>
              <a:cxnLst/>
              <a:rect r="r" b="b" t="t" l="l"/>
              <a:pathLst>
                <a:path h="152400" w="10737469">
                  <a:moveTo>
                    <a:pt x="0" y="76200"/>
                  </a:moveTo>
                  <a:cubicBezTo>
                    <a:pt x="0" y="34163"/>
                    <a:pt x="34163" y="0"/>
                    <a:pt x="76200" y="0"/>
                  </a:cubicBezTo>
                  <a:lnTo>
                    <a:pt x="10661269" y="0"/>
                  </a:lnTo>
                  <a:cubicBezTo>
                    <a:pt x="10703306" y="0"/>
                    <a:pt x="10737469" y="34163"/>
                    <a:pt x="10737469" y="76200"/>
                  </a:cubicBezTo>
                  <a:cubicBezTo>
                    <a:pt x="10737469" y="118237"/>
                    <a:pt x="10703306" y="152400"/>
                    <a:pt x="10661269" y="152400"/>
                  </a:cubicBezTo>
                  <a:lnTo>
                    <a:pt x="76200" y="152400"/>
                  </a:lnTo>
                  <a:cubicBezTo>
                    <a:pt x="34163" y="152400"/>
                    <a:pt x="0" y="118237"/>
                    <a:pt x="0" y="76200"/>
                  </a:cubicBezTo>
                  <a:close/>
                </a:path>
              </a:pathLst>
            </a:custGeom>
            <a:solidFill>
              <a:srgbClr val="DDB35F"/>
            </a:solidFill>
            <a:ln w="12700">
              <a:solidFill>
                <a:srgbClr val="000000"/>
              </a:solidFill>
            </a:ln>
          </p:spPr>
        </p:sp>
      </p:grpSp>
      <p:grpSp>
        <p:nvGrpSpPr>
          <p:cNvPr name="Group 29" id="29"/>
          <p:cNvGrpSpPr/>
          <p:nvPr/>
        </p:nvGrpSpPr>
        <p:grpSpPr>
          <a:xfrm rot="0">
            <a:off x="4654302" y="5537299"/>
            <a:ext cx="694730" cy="694730"/>
            <a:chOff x="0" y="0"/>
            <a:chExt cx="926307" cy="926307"/>
          </a:xfrm>
        </p:grpSpPr>
        <p:sp>
          <p:nvSpPr>
            <p:cNvPr name="Freeform 30" id="30"/>
            <p:cNvSpPr/>
            <p:nvPr/>
          </p:nvSpPr>
          <p:spPr>
            <a:xfrm flipH="false" flipV="false" rot="0">
              <a:off x="0" y="0"/>
              <a:ext cx="926338" cy="926338"/>
            </a:xfrm>
            <a:custGeom>
              <a:avLst/>
              <a:gdLst/>
              <a:ahLst/>
              <a:cxnLst/>
              <a:rect r="r" b="b" t="t" l="l"/>
              <a:pathLst>
                <a:path h="926338" w="926338">
                  <a:moveTo>
                    <a:pt x="0" y="463169"/>
                  </a:moveTo>
                  <a:cubicBezTo>
                    <a:pt x="0" y="207391"/>
                    <a:pt x="207391" y="0"/>
                    <a:pt x="463169" y="0"/>
                  </a:cubicBezTo>
                  <a:cubicBezTo>
                    <a:pt x="718947" y="0"/>
                    <a:pt x="926338" y="207391"/>
                    <a:pt x="926338" y="463169"/>
                  </a:cubicBezTo>
                  <a:cubicBezTo>
                    <a:pt x="926338" y="718947"/>
                    <a:pt x="718947" y="926338"/>
                    <a:pt x="463169" y="926338"/>
                  </a:cubicBezTo>
                  <a:cubicBezTo>
                    <a:pt x="207391" y="926338"/>
                    <a:pt x="0" y="718947"/>
                    <a:pt x="0" y="463169"/>
                  </a:cubicBezTo>
                  <a:close/>
                </a:path>
              </a:pathLst>
            </a:custGeom>
            <a:solidFill>
              <a:srgbClr val="DDB35F"/>
            </a:solidFill>
            <a:ln w="12700">
              <a:solidFill>
                <a:srgbClr val="000000"/>
              </a:solidFill>
            </a:ln>
          </p:spPr>
        </p:sp>
      </p:grpSp>
      <p:sp>
        <p:nvSpPr>
          <p:cNvPr name="TextBox 31" id="31"/>
          <p:cNvSpPr txBox="true"/>
          <p:nvPr/>
        </p:nvSpPr>
        <p:spPr>
          <a:xfrm rot="0">
            <a:off x="4912370" y="5615731"/>
            <a:ext cx="149870" cy="422275"/>
          </a:xfrm>
          <a:prstGeom prst="rect">
            <a:avLst/>
          </a:prstGeom>
        </p:spPr>
        <p:txBody>
          <a:bodyPr anchor="t" rtlCol="false" tIns="0" lIns="0" bIns="0" rIns="0">
            <a:spAutoFit/>
          </a:bodyPr>
          <a:lstStyle/>
          <a:p>
            <a:pPr algn="l">
              <a:lnSpc>
                <a:spcPts val="3500"/>
              </a:lnSpc>
            </a:pPr>
            <a:r>
              <a:rPr lang="en-US" b="true" sz="2187">
                <a:solidFill>
                  <a:srgbClr val="E5E3D8"/>
                </a:solidFill>
                <a:latin typeface="Glacial Indifference Bold"/>
                <a:ea typeface="Glacial Indifference Bold"/>
                <a:cs typeface="Glacial Indifference Bold"/>
                <a:sym typeface="Glacial Indifference Bold"/>
              </a:rPr>
              <a:t>3</a:t>
            </a:r>
          </a:p>
        </p:txBody>
      </p:sp>
      <p:sp>
        <p:nvSpPr>
          <p:cNvPr name="TextBox 32" id="32"/>
          <p:cNvSpPr txBox="true"/>
          <p:nvPr/>
        </p:nvSpPr>
        <p:spPr>
          <a:xfrm rot="0">
            <a:off x="1235274" y="6953845"/>
            <a:ext cx="4638377" cy="357188"/>
          </a:xfrm>
          <a:prstGeom prst="rect">
            <a:avLst/>
          </a:prstGeom>
        </p:spPr>
        <p:txBody>
          <a:bodyPr anchor="t" rtlCol="false" tIns="0" lIns="0" bIns="0" rIns="0">
            <a:spAutoFit/>
          </a:bodyPr>
          <a:lstStyle/>
          <a:p>
            <a:pPr algn="l">
              <a:lnSpc>
                <a:spcPts val="2812"/>
              </a:lnSpc>
            </a:pPr>
            <a:r>
              <a:rPr lang="en-US" b="true" sz="2249">
                <a:solidFill>
                  <a:srgbClr val="E5E3D8"/>
                </a:solidFill>
                <a:latin typeface="Glacial Indifference Bold"/>
                <a:ea typeface="Glacial Indifference Bold"/>
                <a:cs typeface="Glacial Indifference Bold"/>
                <a:sym typeface="Glacial Indifference Bold"/>
              </a:rPr>
              <a:t>Aktives Streben nach Veränderung</a:t>
            </a:r>
          </a:p>
        </p:txBody>
      </p:sp>
      <p:sp>
        <p:nvSpPr>
          <p:cNvPr name="TextBox 33" id="33"/>
          <p:cNvSpPr txBox="true"/>
          <p:nvPr/>
        </p:nvSpPr>
        <p:spPr>
          <a:xfrm rot="0">
            <a:off x="1235274" y="7406879"/>
            <a:ext cx="7532786" cy="701675"/>
          </a:xfrm>
          <a:prstGeom prst="rect">
            <a:avLst/>
          </a:prstGeom>
        </p:spPr>
        <p:txBody>
          <a:bodyPr anchor="t" rtlCol="false" tIns="0" lIns="0" bIns="0" rIns="0">
            <a:spAutoFit/>
          </a:bodyPr>
          <a:lstStyle/>
          <a:p>
            <a:pPr algn="l">
              <a:lnSpc>
                <a:spcPts val="2875"/>
              </a:lnSpc>
            </a:pPr>
            <a:r>
              <a:rPr lang="en-US" sz="1812">
                <a:solidFill>
                  <a:srgbClr val="E5E3D8"/>
                </a:solidFill>
                <a:latin typeface="Glacial Indifference"/>
                <a:ea typeface="Glacial Indifference"/>
                <a:cs typeface="Glacial Indifference"/>
                <a:sym typeface="Glacial Indifference"/>
              </a:rPr>
              <a:t>Menschen werden motiviert, aktiv für ihre Ideale zu kämpfen und Wandel herbeizuführen.</a:t>
            </a:r>
          </a:p>
        </p:txBody>
      </p:sp>
      <p:grpSp>
        <p:nvGrpSpPr>
          <p:cNvPr name="Group 34" id="34"/>
          <p:cNvGrpSpPr/>
          <p:nvPr/>
        </p:nvGrpSpPr>
        <p:grpSpPr>
          <a:xfrm rot="0">
            <a:off x="9259789" y="5884664"/>
            <a:ext cx="8053090" cy="3099198"/>
            <a:chOff x="0" y="0"/>
            <a:chExt cx="10737453" cy="4132263"/>
          </a:xfrm>
        </p:grpSpPr>
        <p:sp>
          <p:nvSpPr>
            <p:cNvPr name="Freeform 35" id="35"/>
            <p:cNvSpPr/>
            <p:nvPr/>
          </p:nvSpPr>
          <p:spPr>
            <a:xfrm flipH="false" flipV="false" rot="0">
              <a:off x="0" y="0"/>
              <a:ext cx="10737469" cy="4132199"/>
            </a:xfrm>
            <a:custGeom>
              <a:avLst/>
              <a:gdLst/>
              <a:ahLst/>
              <a:cxnLst/>
              <a:rect r="r" b="b" t="t" l="l"/>
              <a:pathLst>
                <a:path h="4132199" w="10737469">
                  <a:moveTo>
                    <a:pt x="0" y="182880"/>
                  </a:moveTo>
                  <a:cubicBezTo>
                    <a:pt x="0" y="81915"/>
                    <a:pt x="81915" y="0"/>
                    <a:pt x="182880" y="0"/>
                  </a:cubicBezTo>
                  <a:lnTo>
                    <a:pt x="10554589" y="0"/>
                  </a:lnTo>
                  <a:cubicBezTo>
                    <a:pt x="10655554" y="0"/>
                    <a:pt x="10737469" y="81915"/>
                    <a:pt x="10737469" y="182880"/>
                  </a:cubicBezTo>
                  <a:lnTo>
                    <a:pt x="10737469" y="3949319"/>
                  </a:lnTo>
                  <a:cubicBezTo>
                    <a:pt x="10737469" y="4050284"/>
                    <a:pt x="10655554" y="4132199"/>
                    <a:pt x="10554589" y="4132199"/>
                  </a:cubicBezTo>
                  <a:lnTo>
                    <a:pt x="182880" y="4132199"/>
                  </a:lnTo>
                  <a:cubicBezTo>
                    <a:pt x="81915" y="4132199"/>
                    <a:pt x="0" y="4050284"/>
                    <a:pt x="0" y="3949319"/>
                  </a:cubicBezTo>
                  <a:close/>
                </a:path>
              </a:pathLst>
            </a:custGeom>
            <a:solidFill>
              <a:srgbClr val="2B4738"/>
            </a:solidFill>
            <a:ln w="12700">
              <a:solidFill>
                <a:srgbClr val="000000"/>
              </a:solidFill>
            </a:ln>
          </p:spPr>
        </p:sp>
      </p:grpSp>
      <p:grpSp>
        <p:nvGrpSpPr>
          <p:cNvPr name="Group 36" id="36"/>
          <p:cNvGrpSpPr/>
          <p:nvPr/>
        </p:nvGrpSpPr>
        <p:grpSpPr>
          <a:xfrm rot="0">
            <a:off x="9259789" y="5856089"/>
            <a:ext cx="8053090" cy="114300"/>
            <a:chOff x="0" y="0"/>
            <a:chExt cx="10737453" cy="152400"/>
          </a:xfrm>
        </p:grpSpPr>
        <p:sp>
          <p:nvSpPr>
            <p:cNvPr name="Freeform 37" id="37"/>
            <p:cNvSpPr/>
            <p:nvPr/>
          </p:nvSpPr>
          <p:spPr>
            <a:xfrm flipH="false" flipV="false" rot="0">
              <a:off x="0" y="0"/>
              <a:ext cx="10737469" cy="152400"/>
            </a:xfrm>
            <a:custGeom>
              <a:avLst/>
              <a:gdLst/>
              <a:ahLst/>
              <a:cxnLst/>
              <a:rect r="r" b="b" t="t" l="l"/>
              <a:pathLst>
                <a:path h="152400" w="10737469">
                  <a:moveTo>
                    <a:pt x="0" y="76200"/>
                  </a:moveTo>
                  <a:cubicBezTo>
                    <a:pt x="0" y="34163"/>
                    <a:pt x="34163" y="0"/>
                    <a:pt x="76200" y="0"/>
                  </a:cubicBezTo>
                  <a:lnTo>
                    <a:pt x="10661269" y="0"/>
                  </a:lnTo>
                  <a:cubicBezTo>
                    <a:pt x="10703306" y="0"/>
                    <a:pt x="10737469" y="34163"/>
                    <a:pt x="10737469" y="76200"/>
                  </a:cubicBezTo>
                  <a:cubicBezTo>
                    <a:pt x="10737469" y="118237"/>
                    <a:pt x="10703306" y="152400"/>
                    <a:pt x="10661269" y="152400"/>
                  </a:cubicBezTo>
                  <a:lnTo>
                    <a:pt x="76200" y="152400"/>
                  </a:lnTo>
                  <a:cubicBezTo>
                    <a:pt x="34163" y="152400"/>
                    <a:pt x="0" y="118237"/>
                    <a:pt x="0" y="76200"/>
                  </a:cubicBezTo>
                  <a:close/>
                </a:path>
              </a:pathLst>
            </a:custGeom>
            <a:solidFill>
              <a:srgbClr val="DDB35F"/>
            </a:solidFill>
            <a:ln w="12700">
              <a:solidFill>
                <a:srgbClr val="000000"/>
              </a:solidFill>
            </a:ln>
          </p:spPr>
        </p:sp>
      </p:grpSp>
      <p:grpSp>
        <p:nvGrpSpPr>
          <p:cNvPr name="Group 38" id="38"/>
          <p:cNvGrpSpPr/>
          <p:nvPr/>
        </p:nvGrpSpPr>
        <p:grpSpPr>
          <a:xfrm rot="0">
            <a:off x="12988678" y="5537299"/>
            <a:ext cx="694730" cy="694730"/>
            <a:chOff x="0" y="0"/>
            <a:chExt cx="926307" cy="926307"/>
          </a:xfrm>
        </p:grpSpPr>
        <p:sp>
          <p:nvSpPr>
            <p:cNvPr name="Freeform 39" id="39"/>
            <p:cNvSpPr/>
            <p:nvPr/>
          </p:nvSpPr>
          <p:spPr>
            <a:xfrm flipH="false" flipV="false" rot="0">
              <a:off x="0" y="0"/>
              <a:ext cx="926338" cy="926338"/>
            </a:xfrm>
            <a:custGeom>
              <a:avLst/>
              <a:gdLst/>
              <a:ahLst/>
              <a:cxnLst/>
              <a:rect r="r" b="b" t="t" l="l"/>
              <a:pathLst>
                <a:path h="926338" w="926338">
                  <a:moveTo>
                    <a:pt x="0" y="463169"/>
                  </a:moveTo>
                  <a:cubicBezTo>
                    <a:pt x="0" y="207391"/>
                    <a:pt x="207391" y="0"/>
                    <a:pt x="463169" y="0"/>
                  </a:cubicBezTo>
                  <a:cubicBezTo>
                    <a:pt x="718947" y="0"/>
                    <a:pt x="926338" y="207391"/>
                    <a:pt x="926338" y="463169"/>
                  </a:cubicBezTo>
                  <a:cubicBezTo>
                    <a:pt x="926338" y="718947"/>
                    <a:pt x="718947" y="926338"/>
                    <a:pt x="463169" y="926338"/>
                  </a:cubicBezTo>
                  <a:cubicBezTo>
                    <a:pt x="207391" y="926338"/>
                    <a:pt x="0" y="718947"/>
                    <a:pt x="0" y="463169"/>
                  </a:cubicBezTo>
                  <a:close/>
                </a:path>
              </a:pathLst>
            </a:custGeom>
            <a:solidFill>
              <a:srgbClr val="DDB35F"/>
            </a:solidFill>
            <a:ln w="12700">
              <a:solidFill>
                <a:srgbClr val="000000"/>
              </a:solidFill>
            </a:ln>
          </p:spPr>
        </p:sp>
      </p:grpSp>
      <p:sp>
        <p:nvSpPr>
          <p:cNvPr name="TextBox 40" id="40"/>
          <p:cNvSpPr txBox="true"/>
          <p:nvPr/>
        </p:nvSpPr>
        <p:spPr>
          <a:xfrm rot="0">
            <a:off x="13221445" y="5615731"/>
            <a:ext cx="167878" cy="422275"/>
          </a:xfrm>
          <a:prstGeom prst="rect">
            <a:avLst/>
          </a:prstGeom>
        </p:spPr>
        <p:txBody>
          <a:bodyPr anchor="t" rtlCol="false" tIns="0" lIns="0" bIns="0" rIns="0">
            <a:spAutoFit/>
          </a:bodyPr>
          <a:lstStyle/>
          <a:p>
            <a:pPr algn="l">
              <a:lnSpc>
                <a:spcPts val="3500"/>
              </a:lnSpc>
            </a:pPr>
            <a:r>
              <a:rPr lang="en-US" b="true" sz="2187">
                <a:solidFill>
                  <a:srgbClr val="E5E3D8"/>
                </a:solidFill>
                <a:latin typeface="Glacial Indifference Bold"/>
                <a:ea typeface="Glacial Indifference Bold"/>
                <a:cs typeface="Glacial Indifference Bold"/>
                <a:sym typeface="Glacial Indifference Bold"/>
              </a:rPr>
              <a:t>4</a:t>
            </a:r>
          </a:p>
        </p:txBody>
      </p:sp>
      <p:sp>
        <p:nvSpPr>
          <p:cNvPr name="TextBox 41" id="41"/>
          <p:cNvSpPr txBox="true"/>
          <p:nvPr/>
        </p:nvSpPr>
        <p:spPr>
          <a:xfrm rot="0">
            <a:off x="9519940" y="6953845"/>
            <a:ext cx="2838450" cy="357188"/>
          </a:xfrm>
          <a:prstGeom prst="rect">
            <a:avLst/>
          </a:prstGeom>
        </p:spPr>
        <p:txBody>
          <a:bodyPr anchor="t" rtlCol="false" tIns="0" lIns="0" bIns="0" rIns="0">
            <a:spAutoFit/>
          </a:bodyPr>
          <a:lstStyle/>
          <a:p>
            <a:pPr algn="l">
              <a:lnSpc>
                <a:spcPts val="2812"/>
              </a:lnSpc>
            </a:pPr>
            <a:r>
              <a:rPr lang="en-US" b="true" sz="2249">
                <a:solidFill>
                  <a:srgbClr val="E5E3D8"/>
                </a:solidFill>
                <a:latin typeface="Glacial Indifference Bold"/>
                <a:ea typeface="Glacial Indifference Bold"/>
                <a:cs typeface="Glacial Indifference Bold"/>
                <a:sym typeface="Glacial Indifference Bold"/>
              </a:rPr>
              <a:t>Kollektiver Fortschritt</a:t>
            </a:r>
          </a:p>
        </p:txBody>
      </p:sp>
      <p:sp>
        <p:nvSpPr>
          <p:cNvPr name="TextBox 42" id="42"/>
          <p:cNvSpPr txBox="true"/>
          <p:nvPr/>
        </p:nvSpPr>
        <p:spPr>
          <a:xfrm rot="0">
            <a:off x="9519940" y="7406879"/>
            <a:ext cx="7532786" cy="701675"/>
          </a:xfrm>
          <a:prstGeom prst="rect">
            <a:avLst/>
          </a:prstGeom>
        </p:spPr>
        <p:txBody>
          <a:bodyPr anchor="t" rtlCol="false" tIns="0" lIns="0" bIns="0" rIns="0">
            <a:spAutoFit/>
          </a:bodyPr>
          <a:lstStyle/>
          <a:p>
            <a:pPr algn="l">
              <a:lnSpc>
                <a:spcPts val="2875"/>
              </a:lnSpc>
            </a:pPr>
            <a:r>
              <a:rPr lang="en-US" sz="1812">
                <a:solidFill>
                  <a:srgbClr val="E5E3D8"/>
                </a:solidFill>
                <a:latin typeface="Glacial Indifference"/>
                <a:ea typeface="Glacial Indifference"/>
                <a:cs typeface="Glacial Indifference"/>
                <a:sym typeface="Glacial Indifference"/>
              </a:rPr>
              <a:t>Individuelles und kollektives Streben führt zu Innovation und gesellschaftlicher Entwicklung.</a:t>
            </a:r>
          </a:p>
        </p:txBody>
      </p:sp>
      <p:sp>
        <p:nvSpPr>
          <p:cNvPr name="TextBox 43" id="43"/>
          <p:cNvSpPr txBox="true"/>
          <p:nvPr/>
        </p:nvSpPr>
        <p:spPr>
          <a:xfrm rot="0">
            <a:off x="975122" y="9177635"/>
            <a:ext cx="16337756" cy="339725"/>
          </a:xfrm>
          <a:prstGeom prst="rect">
            <a:avLst/>
          </a:prstGeom>
        </p:spPr>
        <p:txBody>
          <a:bodyPr anchor="t" rtlCol="false" tIns="0" lIns="0" bIns="0" rIns="0">
            <a:spAutoFit/>
          </a:bodyPr>
          <a:lstStyle/>
          <a:p>
            <a:pPr algn="l">
              <a:lnSpc>
                <a:spcPts val="2875"/>
              </a:lnSpc>
            </a:pPr>
            <a:r>
              <a:rPr lang="en-US" sz="1812">
                <a:solidFill>
                  <a:srgbClr val="E5E3D8"/>
                </a:solidFill>
                <a:latin typeface="Glacial Indifference"/>
                <a:ea typeface="Glacial Indifference"/>
                <a:cs typeface="Glacial Indifference"/>
                <a:sym typeface="Glacial Indifference"/>
              </a:rPr>
              <a:t>(Katholische Erwachsenenbildung Rheinland-Pfalz, 2025). </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2B4738"/>
            </a:solidFill>
            <a:ln w="12700">
              <a:solidFill>
                <a:srgbClr val="000000"/>
              </a:solidFill>
            </a:ln>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2B4738"/>
            </a:solidFill>
            <a:ln w="12700">
              <a:solidFill>
                <a:srgbClr val="000000"/>
              </a:solidFill>
            </a:ln>
          </p:spPr>
        </p:sp>
      </p:grpSp>
      <p:grpSp>
        <p:nvGrpSpPr>
          <p:cNvPr name="Group 6" id="6"/>
          <p:cNvGrpSpPr>
            <a:grpSpLocks noChangeAspect="true"/>
          </p:cNvGrpSpPr>
          <p:nvPr/>
        </p:nvGrpSpPr>
        <p:grpSpPr>
          <a:xfrm rot="0">
            <a:off x="0" y="0"/>
            <a:ext cx="6858000" cy="10287000"/>
            <a:chOff x="0" y="0"/>
            <a:chExt cx="9144000" cy="13716000"/>
          </a:xfrm>
        </p:grpSpPr>
        <p:sp>
          <p:nvSpPr>
            <p:cNvPr name="Freeform 7" id="7" descr="preencoded.png"/>
            <p:cNvSpPr/>
            <p:nvPr/>
          </p:nvSpPr>
          <p:spPr>
            <a:xfrm flipH="false" flipV="false" rot="0">
              <a:off x="0" y="0"/>
              <a:ext cx="9144000" cy="13716000"/>
            </a:xfrm>
            <a:custGeom>
              <a:avLst/>
              <a:gdLst/>
              <a:ahLst/>
              <a:cxnLst/>
              <a:rect r="r" b="b" t="t" l="l"/>
              <a:pathLst>
                <a:path h="13716000" w="9144000">
                  <a:moveTo>
                    <a:pt x="0" y="0"/>
                  </a:moveTo>
                  <a:lnTo>
                    <a:pt x="9144000" y="0"/>
                  </a:lnTo>
                  <a:lnTo>
                    <a:pt x="9144000" y="13716000"/>
                  </a:lnTo>
                  <a:lnTo>
                    <a:pt x="0" y="13716000"/>
                  </a:lnTo>
                  <a:lnTo>
                    <a:pt x="0" y="0"/>
                  </a:lnTo>
                  <a:close/>
                </a:path>
              </a:pathLst>
            </a:custGeom>
            <a:blipFill>
              <a:blip r:embed="rId3"/>
              <a:stretch>
                <a:fillRect l="0" t="0" r="0" b="0"/>
              </a:stretch>
            </a:blipFill>
          </p:spPr>
        </p:sp>
      </p:grpSp>
      <p:sp>
        <p:nvSpPr>
          <p:cNvPr name="TextBox 8" id="8"/>
          <p:cNvSpPr txBox="true"/>
          <p:nvPr/>
        </p:nvSpPr>
        <p:spPr>
          <a:xfrm rot="0">
            <a:off x="7850237" y="1255365"/>
            <a:ext cx="5925145" cy="754062"/>
          </a:xfrm>
          <a:prstGeom prst="rect">
            <a:avLst/>
          </a:prstGeom>
        </p:spPr>
        <p:txBody>
          <a:bodyPr anchor="t" rtlCol="false" tIns="0" lIns="0" bIns="0" rIns="0">
            <a:spAutoFit/>
          </a:bodyPr>
          <a:lstStyle/>
          <a:p>
            <a:pPr algn="l">
              <a:lnSpc>
                <a:spcPts val="6062"/>
              </a:lnSpc>
            </a:pPr>
            <a:r>
              <a:rPr lang="en-US" b="true" sz="4875">
                <a:solidFill>
                  <a:srgbClr val="E5E3D8"/>
                </a:solidFill>
                <a:latin typeface="Glacial Indifference Bold"/>
                <a:ea typeface="Glacial Indifference Bold"/>
                <a:cs typeface="Glacial Indifference Bold"/>
                <a:sym typeface="Glacial Indifference Bold"/>
              </a:rPr>
              <a:t>Historische Relevanz</a:t>
            </a:r>
          </a:p>
        </p:txBody>
      </p:sp>
      <p:sp>
        <p:nvSpPr>
          <p:cNvPr name="TextBox 9" id="9"/>
          <p:cNvSpPr txBox="true"/>
          <p:nvPr/>
        </p:nvSpPr>
        <p:spPr>
          <a:xfrm rot="0">
            <a:off x="7850237" y="2335857"/>
            <a:ext cx="9445526" cy="765175"/>
          </a:xfrm>
          <a:prstGeom prst="rect">
            <a:avLst/>
          </a:prstGeom>
        </p:spPr>
        <p:txBody>
          <a:bodyPr anchor="t" rtlCol="false" tIns="0" lIns="0" bIns="0" rIns="0">
            <a:spAutoFit/>
          </a:bodyPr>
          <a:lstStyle/>
          <a:p>
            <a:pPr algn="l">
              <a:lnSpc>
                <a:spcPts val="3125"/>
              </a:lnSpc>
            </a:pPr>
            <a:r>
              <a:rPr lang="en-US" sz="1937">
                <a:solidFill>
                  <a:srgbClr val="E5E3D8"/>
                </a:solidFill>
                <a:latin typeface="Glacial Indifference"/>
                <a:ea typeface="Glacial Indifference"/>
                <a:cs typeface="Glacial Indifference"/>
                <a:sym typeface="Glacial Indifference"/>
              </a:rPr>
              <a:t>Historische Erfindungen und politische Bewegungen wurden wahrscheinlich durch Unzufriedenheit mit dem Status quo und Visionen eines besseren Lebens angeregt. </a:t>
            </a:r>
          </a:p>
        </p:txBody>
      </p:sp>
      <p:sp>
        <p:nvSpPr>
          <p:cNvPr name="TextBox 10" id="10"/>
          <p:cNvSpPr txBox="true"/>
          <p:nvPr/>
        </p:nvSpPr>
        <p:spPr>
          <a:xfrm rot="0">
            <a:off x="7850237" y="3408760"/>
            <a:ext cx="9445526" cy="765175"/>
          </a:xfrm>
          <a:prstGeom prst="rect">
            <a:avLst/>
          </a:prstGeom>
        </p:spPr>
        <p:txBody>
          <a:bodyPr anchor="t" rtlCol="false" tIns="0" lIns="0" bIns="0" rIns="0">
            <a:spAutoFit/>
          </a:bodyPr>
          <a:lstStyle/>
          <a:p>
            <a:pPr algn="l">
              <a:lnSpc>
                <a:spcPts val="3125"/>
              </a:lnSpc>
            </a:pPr>
            <a:r>
              <a:rPr lang="en-US" sz="1937">
                <a:solidFill>
                  <a:srgbClr val="E5E3D8"/>
                </a:solidFill>
                <a:latin typeface="Glacial Indifference"/>
                <a:ea typeface="Glacial Indifference"/>
                <a:cs typeface="Glacial Indifference"/>
                <a:sym typeface="Glacial Indifference"/>
              </a:rPr>
              <a:t>Sehnsucht repräsentiert eine konstruktive Sichtweise auf die Unvollkommenheit und ist ein wesentliches Merkmal für gesellschaftlichen Wandel und Innovation.</a:t>
            </a:r>
          </a:p>
        </p:txBody>
      </p:sp>
      <p:grpSp>
        <p:nvGrpSpPr>
          <p:cNvPr name="Group 11" id="11"/>
          <p:cNvGrpSpPr/>
          <p:nvPr/>
        </p:nvGrpSpPr>
        <p:grpSpPr>
          <a:xfrm rot="0">
            <a:off x="8129290" y="4567386"/>
            <a:ext cx="28575" cy="4445199"/>
            <a:chOff x="0" y="0"/>
            <a:chExt cx="38100" cy="5926932"/>
          </a:xfrm>
        </p:grpSpPr>
        <p:sp>
          <p:nvSpPr>
            <p:cNvPr name="Freeform 12" id="12"/>
            <p:cNvSpPr/>
            <p:nvPr/>
          </p:nvSpPr>
          <p:spPr>
            <a:xfrm flipH="false" flipV="false" rot="0">
              <a:off x="0" y="0"/>
              <a:ext cx="38100" cy="5926963"/>
            </a:xfrm>
            <a:custGeom>
              <a:avLst/>
              <a:gdLst/>
              <a:ahLst/>
              <a:cxnLst/>
              <a:rect r="r" b="b" t="t" l="l"/>
              <a:pathLst>
                <a:path h="5926963" w="38100">
                  <a:moveTo>
                    <a:pt x="0" y="19050"/>
                  </a:moveTo>
                  <a:cubicBezTo>
                    <a:pt x="0" y="8509"/>
                    <a:pt x="8509" y="0"/>
                    <a:pt x="19050" y="0"/>
                  </a:cubicBezTo>
                  <a:cubicBezTo>
                    <a:pt x="29591" y="0"/>
                    <a:pt x="38100" y="8509"/>
                    <a:pt x="38100" y="19050"/>
                  </a:cubicBezTo>
                  <a:lnTo>
                    <a:pt x="38100" y="5907913"/>
                  </a:lnTo>
                  <a:cubicBezTo>
                    <a:pt x="38100" y="5918454"/>
                    <a:pt x="29591" y="5926963"/>
                    <a:pt x="19050" y="5926963"/>
                  </a:cubicBezTo>
                  <a:cubicBezTo>
                    <a:pt x="8509" y="5926963"/>
                    <a:pt x="0" y="5918454"/>
                    <a:pt x="0" y="5907913"/>
                  </a:cubicBezTo>
                  <a:close/>
                </a:path>
              </a:pathLst>
            </a:custGeom>
            <a:solidFill>
              <a:srgbClr val="8C2725"/>
            </a:solidFill>
            <a:ln w="12700">
              <a:solidFill>
                <a:srgbClr val="000000"/>
              </a:solidFill>
            </a:ln>
          </p:spPr>
        </p:sp>
      </p:grpSp>
      <p:grpSp>
        <p:nvGrpSpPr>
          <p:cNvPr name="Group 13" id="13"/>
          <p:cNvGrpSpPr/>
          <p:nvPr/>
        </p:nvGrpSpPr>
        <p:grpSpPr>
          <a:xfrm rot="0">
            <a:off x="8379768" y="4832151"/>
            <a:ext cx="744141" cy="28575"/>
            <a:chOff x="0" y="0"/>
            <a:chExt cx="992188" cy="38100"/>
          </a:xfrm>
        </p:grpSpPr>
        <p:sp>
          <p:nvSpPr>
            <p:cNvPr name="Freeform 14" id="14"/>
            <p:cNvSpPr/>
            <p:nvPr/>
          </p:nvSpPr>
          <p:spPr>
            <a:xfrm flipH="false" flipV="false" rot="0">
              <a:off x="0" y="0"/>
              <a:ext cx="992251" cy="38100"/>
            </a:xfrm>
            <a:custGeom>
              <a:avLst/>
              <a:gdLst/>
              <a:ahLst/>
              <a:cxnLst/>
              <a:rect r="r" b="b" t="t" l="l"/>
              <a:pathLst>
                <a:path h="38100" w="992251">
                  <a:moveTo>
                    <a:pt x="0" y="19050"/>
                  </a:moveTo>
                  <a:cubicBezTo>
                    <a:pt x="0" y="8509"/>
                    <a:pt x="8509" y="0"/>
                    <a:pt x="19050" y="0"/>
                  </a:cubicBezTo>
                  <a:lnTo>
                    <a:pt x="973201" y="0"/>
                  </a:lnTo>
                  <a:cubicBezTo>
                    <a:pt x="983742" y="0"/>
                    <a:pt x="992251" y="8509"/>
                    <a:pt x="992251" y="19050"/>
                  </a:cubicBezTo>
                  <a:cubicBezTo>
                    <a:pt x="992251" y="29591"/>
                    <a:pt x="983615" y="38100"/>
                    <a:pt x="973201" y="38100"/>
                  </a:cubicBezTo>
                  <a:lnTo>
                    <a:pt x="19050" y="38100"/>
                  </a:lnTo>
                  <a:cubicBezTo>
                    <a:pt x="8509" y="38100"/>
                    <a:pt x="0" y="29591"/>
                    <a:pt x="0" y="19050"/>
                  </a:cubicBezTo>
                  <a:close/>
                </a:path>
              </a:pathLst>
            </a:custGeom>
            <a:solidFill>
              <a:srgbClr val="8C2725"/>
            </a:solidFill>
            <a:ln w="12700">
              <a:solidFill>
                <a:srgbClr val="000000"/>
              </a:solidFill>
            </a:ln>
          </p:spPr>
        </p:sp>
      </p:grpSp>
      <p:grpSp>
        <p:nvGrpSpPr>
          <p:cNvPr name="Group 15" id="15"/>
          <p:cNvGrpSpPr/>
          <p:nvPr/>
        </p:nvGrpSpPr>
        <p:grpSpPr>
          <a:xfrm rot="0">
            <a:off x="7845475" y="4562624"/>
            <a:ext cx="567630" cy="567630"/>
            <a:chOff x="0" y="0"/>
            <a:chExt cx="756840" cy="756840"/>
          </a:xfrm>
        </p:grpSpPr>
        <p:sp>
          <p:nvSpPr>
            <p:cNvPr name="Freeform 16" id="16"/>
            <p:cNvSpPr/>
            <p:nvPr/>
          </p:nvSpPr>
          <p:spPr>
            <a:xfrm flipH="false" flipV="false" rot="0">
              <a:off x="6350" y="6350"/>
              <a:ext cx="744093" cy="744093"/>
            </a:xfrm>
            <a:custGeom>
              <a:avLst/>
              <a:gdLst/>
              <a:ahLst/>
              <a:cxnLst/>
              <a:rect r="r" b="b" t="t" l="l"/>
              <a:pathLst>
                <a:path h="744093" w="744093">
                  <a:moveTo>
                    <a:pt x="0" y="138938"/>
                  </a:moveTo>
                  <a:cubicBezTo>
                    <a:pt x="0" y="62230"/>
                    <a:pt x="62230" y="0"/>
                    <a:pt x="138938" y="0"/>
                  </a:cubicBezTo>
                  <a:lnTo>
                    <a:pt x="605155" y="0"/>
                  </a:lnTo>
                  <a:cubicBezTo>
                    <a:pt x="681990" y="0"/>
                    <a:pt x="744093" y="62230"/>
                    <a:pt x="744093" y="138938"/>
                  </a:cubicBezTo>
                  <a:lnTo>
                    <a:pt x="744093" y="605155"/>
                  </a:lnTo>
                  <a:cubicBezTo>
                    <a:pt x="744093" y="681863"/>
                    <a:pt x="681863" y="744093"/>
                    <a:pt x="605155" y="744093"/>
                  </a:cubicBezTo>
                  <a:lnTo>
                    <a:pt x="138938" y="744093"/>
                  </a:lnTo>
                  <a:cubicBezTo>
                    <a:pt x="62230" y="744093"/>
                    <a:pt x="0" y="681990"/>
                    <a:pt x="0" y="605155"/>
                  </a:cubicBezTo>
                  <a:close/>
                </a:path>
              </a:pathLst>
            </a:custGeom>
            <a:solidFill>
              <a:srgbClr val="DDB35F"/>
            </a:solidFill>
            <a:ln w="12700">
              <a:solidFill>
                <a:srgbClr val="000000"/>
              </a:solidFill>
            </a:ln>
          </p:spPr>
        </p:sp>
        <p:sp>
          <p:nvSpPr>
            <p:cNvPr name="Freeform 17" id="17"/>
            <p:cNvSpPr/>
            <p:nvPr/>
          </p:nvSpPr>
          <p:spPr>
            <a:xfrm flipH="false" flipV="false" rot="0">
              <a:off x="0" y="0"/>
              <a:ext cx="756793" cy="756793"/>
            </a:xfrm>
            <a:custGeom>
              <a:avLst/>
              <a:gdLst/>
              <a:ahLst/>
              <a:cxnLst/>
              <a:rect r="r" b="b" t="t" l="l"/>
              <a:pathLst>
                <a:path h="756793" w="756793">
                  <a:moveTo>
                    <a:pt x="0" y="145288"/>
                  </a:moveTo>
                  <a:cubicBezTo>
                    <a:pt x="0" y="65024"/>
                    <a:pt x="65024" y="0"/>
                    <a:pt x="145288" y="0"/>
                  </a:cubicBezTo>
                  <a:lnTo>
                    <a:pt x="611505" y="0"/>
                  </a:lnTo>
                  <a:lnTo>
                    <a:pt x="611505" y="6350"/>
                  </a:lnTo>
                  <a:lnTo>
                    <a:pt x="611505" y="0"/>
                  </a:lnTo>
                  <a:cubicBezTo>
                    <a:pt x="691769" y="0"/>
                    <a:pt x="756793" y="65024"/>
                    <a:pt x="756793" y="145288"/>
                  </a:cubicBezTo>
                  <a:lnTo>
                    <a:pt x="750443" y="145288"/>
                  </a:lnTo>
                  <a:lnTo>
                    <a:pt x="756793" y="145288"/>
                  </a:lnTo>
                  <a:lnTo>
                    <a:pt x="756793" y="611505"/>
                  </a:lnTo>
                  <a:lnTo>
                    <a:pt x="750443" y="611505"/>
                  </a:lnTo>
                  <a:lnTo>
                    <a:pt x="756793" y="611505"/>
                  </a:lnTo>
                  <a:cubicBezTo>
                    <a:pt x="756793" y="691769"/>
                    <a:pt x="691769" y="756793"/>
                    <a:pt x="611505" y="756793"/>
                  </a:cubicBezTo>
                  <a:lnTo>
                    <a:pt x="611505" y="750443"/>
                  </a:lnTo>
                  <a:lnTo>
                    <a:pt x="611505" y="756793"/>
                  </a:lnTo>
                  <a:lnTo>
                    <a:pt x="145288" y="756793"/>
                  </a:lnTo>
                  <a:lnTo>
                    <a:pt x="145288" y="750443"/>
                  </a:lnTo>
                  <a:lnTo>
                    <a:pt x="145288" y="756793"/>
                  </a:lnTo>
                  <a:cubicBezTo>
                    <a:pt x="65024" y="756793"/>
                    <a:pt x="0" y="691769"/>
                    <a:pt x="0" y="611505"/>
                  </a:cubicBezTo>
                  <a:lnTo>
                    <a:pt x="0" y="145288"/>
                  </a:lnTo>
                  <a:lnTo>
                    <a:pt x="6350" y="145288"/>
                  </a:lnTo>
                  <a:lnTo>
                    <a:pt x="0" y="145288"/>
                  </a:lnTo>
                  <a:moveTo>
                    <a:pt x="12700" y="145288"/>
                  </a:moveTo>
                  <a:lnTo>
                    <a:pt x="12700" y="611505"/>
                  </a:lnTo>
                  <a:lnTo>
                    <a:pt x="6350" y="611505"/>
                  </a:lnTo>
                  <a:lnTo>
                    <a:pt x="12700" y="611505"/>
                  </a:lnTo>
                  <a:cubicBezTo>
                    <a:pt x="12700" y="684784"/>
                    <a:pt x="72009" y="744093"/>
                    <a:pt x="145288" y="744093"/>
                  </a:cubicBezTo>
                  <a:lnTo>
                    <a:pt x="611505" y="744093"/>
                  </a:lnTo>
                  <a:cubicBezTo>
                    <a:pt x="684784" y="744093"/>
                    <a:pt x="744093" y="684784"/>
                    <a:pt x="744093" y="611505"/>
                  </a:cubicBezTo>
                  <a:lnTo>
                    <a:pt x="744093" y="145288"/>
                  </a:lnTo>
                  <a:cubicBezTo>
                    <a:pt x="744093" y="72009"/>
                    <a:pt x="684784" y="12700"/>
                    <a:pt x="611505" y="12700"/>
                  </a:cubicBezTo>
                  <a:lnTo>
                    <a:pt x="145288" y="12700"/>
                  </a:lnTo>
                  <a:lnTo>
                    <a:pt x="145288" y="6350"/>
                  </a:lnTo>
                  <a:lnTo>
                    <a:pt x="145288" y="12700"/>
                  </a:lnTo>
                  <a:cubicBezTo>
                    <a:pt x="72009" y="12700"/>
                    <a:pt x="12700" y="72009"/>
                    <a:pt x="12700" y="145288"/>
                  </a:cubicBezTo>
                  <a:close/>
                </a:path>
              </a:pathLst>
            </a:custGeom>
            <a:solidFill>
              <a:srgbClr val="8C2725"/>
            </a:solidFill>
            <a:ln w="12700">
              <a:solidFill>
                <a:srgbClr val="000000"/>
              </a:solidFill>
            </a:ln>
          </p:spPr>
        </p:sp>
      </p:grpSp>
      <p:sp>
        <p:nvSpPr>
          <p:cNvPr name="TextBox 18" id="18"/>
          <p:cNvSpPr txBox="true"/>
          <p:nvPr/>
        </p:nvSpPr>
        <p:spPr>
          <a:xfrm rot="0">
            <a:off x="8074670" y="4671045"/>
            <a:ext cx="109240" cy="377825"/>
          </a:xfrm>
          <a:prstGeom prst="rect">
            <a:avLst/>
          </a:prstGeom>
        </p:spPr>
        <p:txBody>
          <a:bodyPr anchor="t" rtlCol="false" tIns="0" lIns="0" bIns="0" rIns="0">
            <a:spAutoFit/>
          </a:bodyPr>
          <a:lstStyle/>
          <a:p>
            <a:pPr algn="ctr">
              <a:lnSpc>
                <a:spcPts val="2874"/>
              </a:lnSpc>
            </a:pPr>
            <a:r>
              <a:rPr lang="en-US" b="true" sz="2874">
                <a:solidFill>
                  <a:srgbClr val="E5E3D8"/>
                </a:solidFill>
                <a:latin typeface="Glacial Indifference Bold"/>
                <a:ea typeface="Glacial Indifference Bold"/>
                <a:cs typeface="Glacial Indifference Bold"/>
                <a:sym typeface="Glacial Indifference Bold"/>
              </a:rPr>
              <a:t>1</a:t>
            </a:r>
          </a:p>
        </p:txBody>
      </p:sp>
      <p:sp>
        <p:nvSpPr>
          <p:cNvPr name="TextBox 19" id="19"/>
          <p:cNvSpPr txBox="true"/>
          <p:nvPr/>
        </p:nvSpPr>
        <p:spPr>
          <a:xfrm rot="0">
            <a:off x="9369772" y="4652665"/>
            <a:ext cx="3543895" cy="361950"/>
          </a:xfrm>
          <a:prstGeom prst="rect">
            <a:avLst/>
          </a:prstGeom>
        </p:spPr>
        <p:txBody>
          <a:bodyPr anchor="t" rtlCol="false" tIns="0" lIns="0" bIns="0" rIns="0">
            <a:spAutoFit/>
          </a:bodyPr>
          <a:lstStyle/>
          <a:p>
            <a:pPr algn="l">
              <a:lnSpc>
                <a:spcPts val="2999"/>
              </a:lnSpc>
            </a:pPr>
            <a:r>
              <a:rPr lang="en-US" b="true" sz="2437">
                <a:solidFill>
                  <a:srgbClr val="E5E3D8"/>
                </a:solidFill>
                <a:latin typeface="Glacial Indifference Bold"/>
                <a:ea typeface="Glacial Indifference Bold"/>
                <a:cs typeface="Glacial Indifference Bold"/>
                <a:sym typeface="Glacial Indifference Bold"/>
              </a:rPr>
              <a:t>Technische Innovationen</a:t>
            </a:r>
          </a:p>
        </p:txBody>
      </p:sp>
      <p:sp>
        <p:nvSpPr>
          <p:cNvPr name="TextBox 20" id="20"/>
          <p:cNvSpPr txBox="true"/>
          <p:nvPr/>
        </p:nvSpPr>
        <p:spPr>
          <a:xfrm rot="0">
            <a:off x="9369772" y="5103465"/>
            <a:ext cx="7925991" cy="374650"/>
          </a:xfrm>
          <a:prstGeom prst="rect">
            <a:avLst/>
          </a:prstGeom>
        </p:spPr>
        <p:txBody>
          <a:bodyPr anchor="t" rtlCol="false" tIns="0" lIns="0" bIns="0" rIns="0">
            <a:spAutoFit/>
          </a:bodyPr>
          <a:lstStyle/>
          <a:p>
            <a:pPr algn="l">
              <a:lnSpc>
                <a:spcPts val="3125"/>
              </a:lnSpc>
            </a:pPr>
            <a:r>
              <a:rPr lang="en-US" sz="1937">
                <a:solidFill>
                  <a:srgbClr val="E5E3D8"/>
                </a:solidFill>
                <a:latin typeface="Glacial Indifference"/>
                <a:ea typeface="Glacial Indifference"/>
                <a:cs typeface="Glacial Indifference"/>
                <a:sym typeface="Glacial Indifference"/>
              </a:rPr>
              <a:t>Die Sehnsucht nach Erleichterung und Fortschritt trieb Erfindungen voran</a:t>
            </a:r>
          </a:p>
        </p:txBody>
      </p:sp>
      <p:grpSp>
        <p:nvGrpSpPr>
          <p:cNvPr name="Group 21" id="21"/>
          <p:cNvGrpSpPr/>
          <p:nvPr/>
        </p:nvGrpSpPr>
        <p:grpSpPr>
          <a:xfrm rot="0">
            <a:off x="8379768" y="6346924"/>
            <a:ext cx="744141" cy="28575"/>
            <a:chOff x="0" y="0"/>
            <a:chExt cx="992188" cy="38100"/>
          </a:xfrm>
        </p:grpSpPr>
        <p:sp>
          <p:nvSpPr>
            <p:cNvPr name="Freeform 22" id="22"/>
            <p:cNvSpPr/>
            <p:nvPr/>
          </p:nvSpPr>
          <p:spPr>
            <a:xfrm flipH="false" flipV="false" rot="0">
              <a:off x="0" y="0"/>
              <a:ext cx="992251" cy="38100"/>
            </a:xfrm>
            <a:custGeom>
              <a:avLst/>
              <a:gdLst/>
              <a:ahLst/>
              <a:cxnLst/>
              <a:rect r="r" b="b" t="t" l="l"/>
              <a:pathLst>
                <a:path h="38100" w="992251">
                  <a:moveTo>
                    <a:pt x="0" y="19050"/>
                  </a:moveTo>
                  <a:cubicBezTo>
                    <a:pt x="0" y="8509"/>
                    <a:pt x="8509" y="0"/>
                    <a:pt x="19050" y="0"/>
                  </a:cubicBezTo>
                  <a:lnTo>
                    <a:pt x="973201" y="0"/>
                  </a:lnTo>
                  <a:cubicBezTo>
                    <a:pt x="983742" y="0"/>
                    <a:pt x="992251" y="8509"/>
                    <a:pt x="992251" y="19050"/>
                  </a:cubicBezTo>
                  <a:cubicBezTo>
                    <a:pt x="992251" y="29591"/>
                    <a:pt x="983615" y="38100"/>
                    <a:pt x="973201" y="38100"/>
                  </a:cubicBezTo>
                  <a:lnTo>
                    <a:pt x="19050" y="38100"/>
                  </a:lnTo>
                  <a:cubicBezTo>
                    <a:pt x="8509" y="38100"/>
                    <a:pt x="0" y="29591"/>
                    <a:pt x="0" y="19050"/>
                  </a:cubicBezTo>
                  <a:close/>
                </a:path>
              </a:pathLst>
            </a:custGeom>
            <a:solidFill>
              <a:srgbClr val="8C2725"/>
            </a:solidFill>
            <a:ln w="12700">
              <a:solidFill>
                <a:srgbClr val="000000"/>
              </a:solidFill>
            </a:ln>
          </p:spPr>
        </p:sp>
      </p:grpSp>
      <p:grpSp>
        <p:nvGrpSpPr>
          <p:cNvPr name="Group 23" id="23"/>
          <p:cNvGrpSpPr/>
          <p:nvPr/>
        </p:nvGrpSpPr>
        <p:grpSpPr>
          <a:xfrm rot="0">
            <a:off x="7845475" y="6077396"/>
            <a:ext cx="567630" cy="567630"/>
            <a:chOff x="0" y="0"/>
            <a:chExt cx="756840" cy="756840"/>
          </a:xfrm>
        </p:grpSpPr>
        <p:sp>
          <p:nvSpPr>
            <p:cNvPr name="Freeform 24" id="24"/>
            <p:cNvSpPr/>
            <p:nvPr/>
          </p:nvSpPr>
          <p:spPr>
            <a:xfrm flipH="false" flipV="false" rot="0">
              <a:off x="6350" y="6350"/>
              <a:ext cx="744093" cy="744093"/>
            </a:xfrm>
            <a:custGeom>
              <a:avLst/>
              <a:gdLst/>
              <a:ahLst/>
              <a:cxnLst/>
              <a:rect r="r" b="b" t="t" l="l"/>
              <a:pathLst>
                <a:path h="744093" w="744093">
                  <a:moveTo>
                    <a:pt x="0" y="138938"/>
                  </a:moveTo>
                  <a:cubicBezTo>
                    <a:pt x="0" y="62230"/>
                    <a:pt x="62230" y="0"/>
                    <a:pt x="138938" y="0"/>
                  </a:cubicBezTo>
                  <a:lnTo>
                    <a:pt x="605155" y="0"/>
                  </a:lnTo>
                  <a:cubicBezTo>
                    <a:pt x="681990" y="0"/>
                    <a:pt x="744093" y="62230"/>
                    <a:pt x="744093" y="138938"/>
                  </a:cubicBezTo>
                  <a:lnTo>
                    <a:pt x="744093" y="605155"/>
                  </a:lnTo>
                  <a:cubicBezTo>
                    <a:pt x="744093" y="681863"/>
                    <a:pt x="681863" y="744093"/>
                    <a:pt x="605155" y="744093"/>
                  </a:cubicBezTo>
                  <a:lnTo>
                    <a:pt x="138938" y="744093"/>
                  </a:lnTo>
                  <a:cubicBezTo>
                    <a:pt x="62230" y="744093"/>
                    <a:pt x="0" y="681990"/>
                    <a:pt x="0" y="605155"/>
                  </a:cubicBezTo>
                  <a:close/>
                </a:path>
              </a:pathLst>
            </a:custGeom>
            <a:solidFill>
              <a:srgbClr val="DDB35F"/>
            </a:solidFill>
            <a:ln w="12700">
              <a:solidFill>
                <a:srgbClr val="000000"/>
              </a:solidFill>
            </a:ln>
          </p:spPr>
        </p:sp>
        <p:sp>
          <p:nvSpPr>
            <p:cNvPr name="Freeform 25" id="25"/>
            <p:cNvSpPr/>
            <p:nvPr/>
          </p:nvSpPr>
          <p:spPr>
            <a:xfrm flipH="false" flipV="false" rot="0">
              <a:off x="0" y="0"/>
              <a:ext cx="756793" cy="756793"/>
            </a:xfrm>
            <a:custGeom>
              <a:avLst/>
              <a:gdLst/>
              <a:ahLst/>
              <a:cxnLst/>
              <a:rect r="r" b="b" t="t" l="l"/>
              <a:pathLst>
                <a:path h="756793" w="756793">
                  <a:moveTo>
                    <a:pt x="0" y="145288"/>
                  </a:moveTo>
                  <a:cubicBezTo>
                    <a:pt x="0" y="65024"/>
                    <a:pt x="65024" y="0"/>
                    <a:pt x="145288" y="0"/>
                  </a:cubicBezTo>
                  <a:lnTo>
                    <a:pt x="611505" y="0"/>
                  </a:lnTo>
                  <a:lnTo>
                    <a:pt x="611505" y="6350"/>
                  </a:lnTo>
                  <a:lnTo>
                    <a:pt x="611505" y="0"/>
                  </a:lnTo>
                  <a:cubicBezTo>
                    <a:pt x="691769" y="0"/>
                    <a:pt x="756793" y="65024"/>
                    <a:pt x="756793" y="145288"/>
                  </a:cubicBezTo>
                  <a:lnTo>
                    <a:pt x="750443" y="145288"/>
                  </a:lnTo>
                  <a:lnTo>
                    <a:pt x="756793" y="145288"/>
                  </a:lnTo>
                  <a:lnTo>
                    <a:pt x="756793" y="611505"/>
                  </a:lnTo>
                  <a:lnTo>
                    <a:pt x="750443" y="611505"/>
                  </a:lnTo>
                  <a:lnTo>
                    <a:pt x="756793" y="611505"/>
                  </a:lnTo>
                  <a:cubicBezTo>
                    <a:pt x="756793" y="691769"/>
                    <a:pt x="691769" y="756793"/>
                    <a:pt x="611505" y="756793"/>
                  </a:cubicBezTo>
                  <a:lnTo>
                    <a:pt x="611505" y="750443"/>
                  </a:lnTo>
                  <a:lnTo>
                    <a:pt x="611505" y="756793"/>
                  </a:lnTo>
                  <a:lnTo>
                    <a:pt x="145288" y="756793"/>
                  </a:lnTo>
                  <a:lnTo>
                    <a:pt x="145288" y="750443"/>
                  </a:lnTo>
                  <a:lnTo>
                    <a:pt x="145288" y="756793"/>
                  </a:lnTo>
                  <a:cubicBezTo>
                    <a:pt x="65024" y="756793"/>
                    <a:pt x="0" y="691769"/>
                    <a:pt x="0" y="611505"/>
                  </a:cubicBezTo>
                  <a:lnTo>
                    <a:pt x="0" y="145288"/>
                  </a:lnTo>
                  <a:lnTo>
                    <a:pt x="6350" y="145288"/>
                  </a:lnTo>
                  <a:lnTo>
                    <a:pt x="0" y="145288"/>
                  </a:lnTo>
                  <a:moveTo>
                    <a:pt x="12700" y="145288"/>
                  </a:moveTo>
                  <a:lnTo>
                    <a:pt x="12700" y="611505"/>
                  </a:lnTo>
                  <a:lnTo>
                    <a:pt x="6350" y="611505"/>
                  </a:lnTo>
                  <a:lnTo>
                    <a:pt x="12700" y="611505"/>
                  </a:lnTo>
                  <a:cubicBezTo>
                    <a:pt x="12700" y="684784"/>
                    <a:pt x="72009" y="744093"/>
                    <a:pt x="145288" y="744093"/>
                  </a:cubicBezTo>
                  <a:lnTo>
                    <a:pt x="611505" y="744093"/>
                  </a:lnTo>
                  <a:cubicBezTo>
                    <a:pt x="684784" y="744093"/>
                    <a:pt x="744093" y="684784"/>
                    <a:pt x="744093" y="611505"/>
                  </a:cubicBezTo>
                  <a:lnTo>
                    <a:pt x="744093" y="145288"/>
                  </a:lnTo>
                  <a:cubicBezTo>
                    <a:pt x="744093" y="72009"/>
                    <a:pt x="684784" y="12700"/>
                    <a:pt x="611505" y="12700"/>
                  </a:cubicBezTo>
                  <a:lnTo>
                    <a:pt x="145288" y="12700"/>
                  </a:lnTo>
                  <a:lnTo>
                    <a:pt x="145288" y="6350"/>
                  </a:lnTo>
                  <a:lnTo>
                    <a:pt x="145288" y="12700"/>
                  </a:lnTo>
                  <a:cubicBezTo>
                    <a:pt x="72009" y="12700"/>
                    <a:pt x="12700" y="72009"/>
                    <a:pt x="12700" y="145288"/>
                  </a:cubicBezTo>
                  <a:close/>
                </a:path>
              </a:pathLst>
            </a:custGeom>
            <a:solidFill>
              <a:srgbClr val="8C2725"/>
            </a:solidFill>
            <a:ln w="12700">
              <a:solidFill>
                <a:srgbClr val="000000"/>
              </a:solidFill>
            </a:ln>
          </p:spPr>
        </p:sp>
      </p:grpSp>
      <p:sp>
        <p:nvSpPr>
          <p:cNvPr name="TextBox 26" id="26"/>
          <p:cNvSpPr txBox="true"/>
          <p:nvPr/>
        </p:nvSpPr>
        <p:spPr>
          <a:xfrm rot="0">
            <a:off x="8034859" y="6185817"/>
            <a:ext cx="188863" cy="377825"/>
          </a:xfrm>
          <a:prstGeom prst="rect">
            <a:avLst/>
          </a:prstGeom>
        </p:spPr>
        <p:txBody>
          <a:bodyPr anchor="t" rtlCol="false" tIns="0" lIns="0" bIns="0" rIns="0">
            <a:spAutoFit/>
          </a:bodyPr>
          <a:lstStyle/>
          <a:p>
            <a:pPr algn="ctr">
              <a:lnSpc>
                <a:spcPts val="2874"/>
              </a:lnSpc>
            </a:pPr>
            <a:r>
              <a:rPr lang="en-US" b="true" sz="2874">
                <a:solidFill>
                  <a:srgbClr val="E5E3D8"/>
                </a:solidFill>
                <a:latin typeface="Glacial Indifference Bold"/>
                <a:ea typeface="Glacial Indifference Bold"/>
                <a:cs typeface="Glacial Indifference Bold"/>
                <a:sym typeface="Glacial Indifference Bold"/>
              </a:rPr>
              <a:t>2</a:t>
            </a:r>
          </a:p>
        </p:txBody>
      </p:sp>
      <p:sp>
        <p:nvSpPr>
          <p:cNvPr name="TextBox 27" id="27"/>
          <p:cNvSpPr txBox="true"/>
          <p:nvPr/>
        </p:nvSpPr>
        <p:spPr>
          <a:xfrm rot="0">
            <a:off x="9369772" y="6167437"/>
            <a:ext cx="3306217" cy="361950"/>
          </a:xfrm>
          <a:prstGeom prst="rect">
            <a:avLst/>
          </a:prstGeom>
        </p:spPr>
        <p:txBody>
          <a:bodyPr anchor="t" rtlCol="false" tIns="0" lIns="0" bIns="0" rIns="0">
            <a:spAutoFit/>
          </a:bodyPr>
          <a:lstStyle/>
          <a:p>
            <a:pPr algn="l">
              <a:lnSpc>
                <a:spcPts val="2999"/>
              </a:lnSpc>
            </a:pPr>
            <a:r>
              <a:rPr lang="en-US" b="true" sz="2437">
                <a:solidFill>
                  <a:srgbClr val="E5E3D8"/>
                </a:solidFill>
                <a:latin typeface="Glacial Indifference Bold"/>
                <a:ea typeface="Glacial Indifference Bold"/>
                <a:cs typeface="Glacial Indifference Bold"/>
                <a:sym typeface="Glacial Indifference Bold"/>
              </a:rPr>
              <a:t>Politische Bewegungen</a:t>
            </a:r>
          </a:p>
        </p:txBody>
      </p:sp>
      <p:sp>
        <p:nvSpPr>
          <p:cNvPr name="TextBox 28" id="28"/>
          <p:cNvSpPr txBox="true"/>
          <p:nvPr/>
        </p:nvSpPr>
        <p:spPr>
          <a:xfrm rot="0">
            <a:off x="9369772" y="6618237"/>
            <a:ext cx="7925991" cy="765175"/>
          </a:xfrm>
          <a:prstGeom prst="rect">
            <a:avLst/>
          </a:prstGeom>
        </p:spPr>
        <p:txBody>
          <a:bodyPr anchor="t" rtlCol="false" tIns="0" lIns="0" bIns="0" rIns="0">
            <a:spAutoFit/>
          </a:bodyPr>
          <a:lstStyle/>
          <a:p>
            <a:pPr algn="l">
              <a:lnSpc>
                <a:spcPts val="3125"/>
              </a:lnSpc>
            </a:pPr>
            <a:r>
              <a:rPr lang="en-US" sz="1937">
                <a:solidFill>
                  <a:srgbClr val="E5E3D8"/>
                </a:solidFill>
                <a:latin typeface="Glacial Indifference"/>
                <a:ea typeface="Glacial Indifference"/>
                <a:cs typeface="Glacial Indifference"/>
                <a:sym typeface="Glacial Indifference"/>
              </a:rPr>
              <a:t>Visionen von Freiheit und Gerechtigkeit motivierten gesellschaftliche Umwälzungen</a:t>
            </a:r>
          </a:p>
        </p:txBody>
      </p:sp>
      <p:grpSp>
        <p:nvGrpSpPr>
          <p:cNvPr name="Group 29" id="29"/>
          <p:cNvGrpSpPr/>
          <p:nvPr/>
        </p:nvGrpSpPr>
        <p:grpSpPr>
          <a:xfrm rot="0">
            <a:off x="8379768" y="8258621"/>
            <a:ext cx="744141" cy="28575"/>
            <a:chOff x="0" y="0"/>
            <a:chExt cx="992188" cy="38100"/>
          </a:xfrm>
        </p:grpSpPr>
        <p:sp>
          <p:nvSpPr>
            <p:cNvPr name="Freeform 30" id="30"/>
            <p:cNvSpPr/>
            <p:nvPr/>
          </p:nvSpPr>
          <p:spPr>
            <a:xfrm flipH="false" flipV="false" rot="0">
              <a:off x="0" y="0"/>
              <a:ext cx="992251" cy="38100"/>
            </a:xfrm>
            <a:custGeom>
              <a:avLst/>
              <a:gdLst/>
              <a:ahLst/>
              <a:cxnLst/>
              <a:rect r="r" b="b" t="t" l="l"/>
              <a:pathLst>
                <a:path h="38100" w="992251">
                  <a:moveTo>
                    <a:pt x="0" y="19050"/>
                  </a:moveTo>
                  <a:cubicBezTo>
                    <a:pt x="0" y="8509"/>
                    <a:pt x="8509" y="0"/>
                    <a:pt x="19050" y="0"/>
                  </a:cubicBezTo>
                  <a:lnTo>
                    <a:pt x="973201" y="0"/>
                  </a:lnTo>
                  <a:cubicBezTo>
                    <a:pt x="983742" y="0"/>
                    <a:pt x="992251" y="8509"/>
                    <a:pt x="992251" y="19050"/>
                  </a:cubicBezTo>
                  <a:cubicBezTo>
                    <a:pt x="992251" y="29591"/>
                    <a:pt x="983615" y="38100"/>
                    <a:pt x="973201" y="38100"/>
                  </a:cubicBezTo>
                  <a:lnTo>
                    <a:pt x="19050" y="38100"/>
                  </a:lnTo>
                  <a:cubicBezTo>
                    <a:pt x="8509" y="38100"/>
                    <a:pt x="0" y="29591"/>
                    <a:pt x="0" y="19050"/>
                  </a:cubicBezTo>
                  <a:close/>
                </a:path>
              </a:pathLst>
            </a:custGeom>
            <a:solidFill>
              <a:srgbClr val="8C2725"/>
            </a:solidFill>
            <a:ln w="12700">
              <a:solidFill>
                <a:srgbClr val="000000"/>
              </a:solidFill>
            </a:ln>
          </p:spPr>
        </p:sp>
      </p:grpSp>
      <p:grpSp>
        <p:nvGrpSpPr>
          <p:cNvPr name="Group 31" id="31"/>
          <p:cNvGrpSpPr/>
          <p:nvPr/>
        </p:nvGrpSpPr>
        <p:grpSpPr>
          <a:xfrm rot="0">
            <a:off x="7845475" y="7989094"/>
            <a:ext cx="567630" cy="567630"/>
            <a:chOff x="0" y="0"/>
            <a:chExt cx="756840" cy="756840"/>
          </a:xfrm>
        </p:grpSpPr>
        <p:sp>
          <p:nvSpPr>
            <p:cNvPr name="Freeform 32" id="32"/>
            <p:cNvSpPr/>
            <p:nvPr/>
          </p:nvSpPr>
          <p:spPr>
            <a:xfrm flipH="false" flipV="false" rot="0">
              <a:off x="6350" y="6350"/>
              <a:ext cx="744093" cy="744093"/>
            </a:xfrm>
            <a:custGeom>
              <a:avLst/>
              <a:gdLst/>
              <a:ahLst/>
              <a:cxnLst/>
              <a:rect r="r" b="b" t="t" l="l"/>
              <a:pathLst>
                <a:path h="744093" w="744093">
                  <a:moveTo>
                    <a:pt x="0" y="138938"/>
                  </a:moveTo>
                  <a:cubicBezTo>
                    <a:pt x="0" y="62230"/>
                    <a:pt x="62230" y="0"/>
                    <a:pt x="138938" y="0"/>
                  </a:cubicBezTo>
                  <a:lnTo>
                    <a:pt x="605155" y="0"/>
                  </a:lnTo>
                  <a:cubicBezTo>
                    <a:pt x="681990" y="0"/>
                    <a:pt x="744093" y="62230"/>
                    <a:pt x="744093" y="138938"/>
                  </a:cubicBezTo>
                  <a:lnTo>
                    <a:pt x="744093" y="605155"/>
                  </a:lnTo>
                  <a:cubicBezTo>
                    <a:pt x="744093" y="681863"/>
                    <a:pt x="681863" y="744093"/>
                    <a:pt x="605155" y="744093"/>
                  </a:cubicBezTo>
                  <a:lnTo>
                    <a:pt x="138938" y="744093"/>
                  </a:lnTo>
                  <a:cubicBezTo>
                    <a:pt x="62230" y="744093"/>
                    <a:pt x="0" y="681990"/>
                    <a:pt x="0" y="605155"/>
                  </a:cubicBezTo>
                  <a:close/>
                </a:path>
              </a:pathLst>
            </a:custGeom>
            <a:solidFill>
              <a:srgbClr val="DDB35F"/>
            </a:solidFill>
            <a:ln w="12700">
              <a:solidFill>
                <a:srgbClr val="000000"/>
              </a:solidFill>
            </a:ln>
          </p:spPr>
        </p:sp>
        <p:sp>
          <p:nvSpPr>
            <p:cNvPr name="Freeform 33" id="33"/>
            <p:cNvSpPr/>
            <p:nvPr/>
          </p:nvSpPr>
          <p:spPr>
            <a:xfrm flipH="false" flipV="false" rot="0">
              <a:off x="0" y="0"/>
              <a:ext cx="756793" cy="756793"/>
            </a:xfrm>
            <a:custGeom>
              <a:avLst/>
              <a:gdLst/>
              <a:ahLst/>
              <a:cxnLst/>
              <a:rect r="r" b="b" t="t" l="l"/>
              <a:pathLst>
                <a:path h="756793" w="756793">
                  <a:moveTo>
                    <a:pt x="0" y="145288"/>
                  </a:moveTo>
                  <a:cubicBezTo>
                    <a:pt x="0" y="65024"/>
                    <a:pt x="65024" y="0"/>
                    <a:pt x="145288" y="0"/>
                  </a:cubicBezTo>
                  <a:lnTo>
                    <a:pt x="611505" y="0"/>
                  </a:lnTo>
                  <a:lnTo>
                    <a:pt x="611505" y="6350"/>
                  </a:lnTo>
                  <a:lnTo>
                    <a:pt x="611505" y="0"/>
                  </a:lnTo>
                  <a:cubicBezTo>
                    <a:pt x="691769" y="0"/>
                    <a:pt x="756793" y="65024"/>
                    <a:pt x="756793" y="145288"/>
                  </a:cubicBezTo>
                  <a:lnTo>
                    <a:pt x="750443" y="145288"/>
                  </a:lnTo>
                  <a:lnTo>
                    <a:pt x="756793" y="145288"/>
                  </a:lnTo>
                  <a:lnTo>
                    <a:pt x="756793" y="611505"/>
                  </a:lnTo>
                  <a:lnTo>
                    <a:pt x="750443" y="611505"/>
                  </a:lnTo>
                  <a:lnTo>
                    <a:pt x="756793" y="611505"/>
                  </a:lnTo>
                  <a:cubicBezTo>
                    <a:pt x="756793" y="691769"/>
                    <a:pt x="691769" y="756793"/>
                    <a:pt x="611505" y="756793"/>
                  </a:cubicBezTo>
                  <a:lnTo>
                    <a:pt x="611505" y="750443"/>
                  </a:lnTo>
                  <a:lnTo>
                    <a:pt x="611505" y="756793"/>
                  </a:lnTo>
                  <a:lnTo>
                    <a:pt x="145288" y="756793"/>
                  </a:lnTo>
                  <a:lnTo>
                    <a:pt x="145288" y="750443"/>
                  </a:lnTo>
                  <a:lnTo>
                    <a:pt x="145288" y="756793"/>
                  </a:lnTo>
                  <a:cubicBezTo>
                    <a:pt x="65024" y="756793"/>
                    <a:pt x="0" y="691769"/>
                    <a:pt x="0" y="611505"/>
                  </a:cubicBezTo>
                  <a:lnTo>
                    <a:pt x="0" y="145288"/>
                  </a:lnTo>
                  <a:lnTo>
                    <a:pt x="6350" y="145288"/>
                  </a:lnTo>
                  <a:lnTo>
                    <a:pt x="0" y="145288"/>
                  </a:lnTo>
                  <a:moveTo>
                    <a:pt x="12700" y="145288"/>
                  </a:moveTo>
                  <a:lnTo>
                    <a:pt x="12700" y="611505"/>
                  </a:lnTo>
                  <a:lnTo>
                    <a:pt x="6350" y="611505"/>
                  </a:lnTo>
                  <a:lnTo>
                    <a:pt x="12700" y="611505"/>
                  </a:lnTo>
                  <a:cubicBezTo>
                    <a:pt x="12700" y="684784"/>
                    <a:pt x="72009" y="744093"/>
                    <a:pt x="145288" y="744093"/>
                  </a:cubicBezTo>
                  <a:lnTo>
                    <a:pt x="611505" y="744093"/>
                  </a:lnTo>
                  <a:cubicBezTo>
                    <a:pt x="684784" y="744093"/>
                    <a:pt x="744093" y="684784"/>
                    <a:pt x="744093" y="611505"/>
                  </a:cubicBezTo>
                  <a:lnTo>
                    <a:pt x="744093" y="145288"/>
                  </a:lnTo>
                  <a:cubicBezTo>
                    <a:pt x="744093" y="72009"/>
                    <a:pt x="684784" y="12700"/>
                    <a:pt x="611505" y="12700"/>
                  </a:cubicBezTo>
                  <a:lnTo>
                    <a:pt x="145288" y="12700"/>
                  </a:lnTo>
                  <a:lnTo>
                    <a:pt x="145288" y="6350"/>
                  </a:lnTo>
                  <a:lnTo>
                    <a:pt x="145288" y="12700"/>
                  </a:lnTo>
                  <a:cubicBezTo>
                    <a:pt x="72009" y="12700"/>
                    <a:pt x="12700" y="72009"/>
                    <a:pt x="12700" y="145288"/>
                  </a:cubicBezTo>
                  <a:close/>
                </a:path>
              </a:pathLst>
            </a:custGeom>
            <a:solidFill>
              <a:srgbClr val="8C2725"/>
            </a:solidFill>
            <a:ln w="12700">
              <a:solidFill>
                <a:srgbClr val="000000"/>
              </a:solidFill>
            </a:ln>
          </p:spPr>
        </p:sp>
      </p:grpSp>
      <p:sp>
        <p:nvSpPr>
          <p:cNvPr name="TextBox 34" id="34"/>
          <p:cNvSpPr txBox="true"/>
          <p:nvPr/>
        </p:nvSpPr>
        <p:spPr>
          <a:xfrm rot="0">
            <a:off x="8030840" y="8097515"/>
            <a:ext cx="196900" cy="377825"/>
          </a:xfrm>
          <a:prstGeom prst="rect">
            <a:avLst/>
          </a:prstGeom>
        </p:spPr>
        <p:txBody>
          <a:bodyPr anchor="t" rtlCol="false" tIns="0" lIns="0" bIns="0" rIns="0">
            <a:spAutoFit/>
          </a:bodyPr>
          <a:lstStyle/>
          <a:p>
            <a:pPr algn="ctr">
              <a:lnSpc>
                <a:spcPts val="2874"/>
              </a:lnSpc>
            </a:pPr>
            <a:r>
              <a:rPr lang="en-US" b="true" sz="2874">
                <a:solidFill>
                  <a:srgbClr val="E5E3D8"/>
                </a:solidFill>
                <a:latin typeface="Glacial Indifference Bold"/>
                <a:ea typeface="Glacial Indifference Bold"/>
                <a:cs typeface="Glacial Indifference Bold"/>
                <a:sym typeface="Glacial Indifference Bold"/>
              </a:rPr>
              <a:t>3</a:t>
            </a:r>
          </a:p>
        </p:txBody>
      </p:sp>
      <p:sp>
        <p:nvSpPr>
          <p:cNvPr name="TextBox 35" id="35"/>
          <p:cNvSpPr txBox="true"/>
          <p:nvPr/>
        </p:nvSpPr>
        <p:spPr>
          <a:xfrm rot="0">
            <a:off x="9369772" y="8079135"/>
            <a:ext cx="3923705" cy="361950"/>
          </a:xfrm>
          <a:prstGeom prst="rect">
            <a:avLst/>
          </a:prstGeom>
        </p:spPr>
        <p:txBody>
          <a:bodyPr anchor="t" rtlCol="false" tIns="0" lIns="0" bIns="0" rIns="0">
            <a:spAutoFit/>
          </a:bodyPr>
          <a:lstStyle/>
          <a:p>
            <a:pPr algn="l">
              <a:lnSpc>
                <a:spcPts val="2999"/>
              </a:lnSpc>
            </a:pPr>
            <a:r>
              <a:rPr lang="en-US" b="true" sz="2437">
                <a:solidFill>
                  <a:srgbClr val="E5E3D8"/>
                </a:solidFill>
                <a:latin typeface="Glacial Indifference Bold"/>
                <a:ea typeface="Glacial Indifference Bold"/>
                <a:cs typeface="Glacial Indifference Bold"/>
                <a:sym typeface="Glacial Indifference Bold"/>
              </a:rPr>
              <a:t>Künstlerische Schöpfungen</a:t>
            </a:r>
          </a:p>
        </p:txBody>
      </p:sp>
      <p:sp>
        <p:nvSpPr>
          <p:cNvPr name="TextBox 36" id="36"/>
          <p:cNvSpPr txBox="true"/>
          <p:nvPr/>
        </p:nvSpPr>
        <p:spPr>
          <a:xfrm rot="0">
            <a:off x="9369772" y="8529935"/>
            <a:ext cx="7925991" cy="374650"/>
          </a:xfrm>
          <a:prstGeom prst="rect">
            <a:avLst/>
          </a:prstGeom>
        </p:spPr>
        <p:txBody>
          <a:bodyPr anchor="t" rtlCol="false" tIns="0" lIns="0" bIns="0" rIns="0">
            <a:spAutoFit/>
          </a:bodyPr>
          <a:lstStyle/>
          <a:p>
            <a:pPr algn="l">
              <a:lnSpc>
                <a:spcPts val="3125"/>
              </a:lnSpc>
            </a:pPr>
            <a:r>
              <a:rPr lang="en-US" sz="1937">
                <a:solidFill>
                  <a:srgbClr val="E5E3D8"/>
                </a:solidFill>
                <a:latin typeface="Glacial Indifference"/>
                <a:ea typeface="Glacial Indifference"/>
                <a:cs typeface="Glacial Indifference"/>
                <a:sym typeface="Glacial Indifference"/>
              </a:rPr>
              <a:t>Sehnsucht als Quelle der Inspiration in Kunst, Literatur und Musik</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2B4738"/>
            </a:solidFill>
            <a:ln w="12700">
              <a:solidFill>
                <a:srgbClr val="000000"/>
              </a:solidFill>
            </a:ln>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2B4738"/>
            </a:solidFill>
            <a:ln w="12700">
              <a:solidFill>
                <a:srgbClr val="000000"/>
              </a:solidFill>
            </a:ln>
          </p:spPr>
        </p:sp>
      </p:grpSp>
      <p:sp>
        <p:nvSpPr>
          <p:cNvPr name="TextBox 6" id="6"/>
          <p:cNvSpPr txBox="true"/>
          <p:nvPr/>
        </p:nvSpPr>
        <p:spPr>
          <a:xfrm rot="0">
            <a:off x="992237" y="2335262"/>
            <a:ext cx="8771781" cy="754062"/>
          </a:xfrm>
          <a:prstGeom prst="rect">
            <a:avLst/>
          </a:prstGeom>
        </p:spPr>
        <p:txBody>
          <a:bodyPr anchor="t" rtlCol="false" tIns="0" lIns="0" bIns="0" rIns="0">
            <a:spAutoFit/>
          </a:bodyPr>
          <a:lstStyle/>
          <a:p>
            <a:pPr algn="l">
              <a:lnSpc>
                <a:spcPts val="6062"/>
              </a:lnSpc>
            </a:pPr>
            <a:r>
              <a:rPr lang="en-US" b="true" sz="4875">
                <a:solidFill>
                  <a:srgbClr val="E5E3D8"/>
                </a:solidFill>
                <a:latin typeface="Glacial Indifference Bold"/>
                <a:ea typeface="Glacial Indifference Bold"/>
                <a:cs typeface="Glacial Indifference Bold"/>
                <a:sym typeface="Glacial Indifference Bold"/>
              </a:rPr>
              <a:t>Relevanz für politische Bildung</a:t>
            </a:r>
          </a:p>
        </p:txBody>
      </p:sp>
      <p:sp>
        <p:nvSpPr>
          <p:cNvPr name="TextBox 7" id="7"/>
          <p:cNvSpPr txBox="true"/>
          <p:nvPr/>
        </p:nvSpPr>
        <p:spPr>
          <a:xfrm rot="0">
            <a:off x="992237" y="3539729"/>
            <a:ext cx="16303526" cy="765175"/>
          </a:xfrm>
          <a:prstGeom prst="rect">
            <a:avLst/>
          </a:prstGeom>
        </p:spPr>
        <p:txBody>
          <a:bodyPr anchor="t" rtlCol="false" tIns="0" lIns="0" bIns="0" rIns="0">
            <a:spAutoFit/>
          </a:bodyPr>
          <a:lstStyle/>
          <a:p>
            <a:pPr algn="l">
              <a:lnSpc>
                <a:spcPts val="3125"/>
              </a:lnSpc>
            </a:pPr>
            <a:r>
              <a:rPr lang="en-US" sz="1937">
                <a:solidFill>
                  <a:srgbClr val="E5E3D8"/>
                </a:solidFill>
                <a:latin typeface="Glacial Indifference"/>
                <a:ea typeface="Glacial Indifference"/>
                <a:cs typeface="Glacial Indifference"/>
                <a:sym typeface="Glacial Indifference"/>
              </a:rPr>
              <a:t>Das Phänomen der Sehnsucht ist aus mehreren Gründen ein relevantes Thema für die politische Bildung und die Auseinandersetzung mit gesellschaftlichen Fragen. Sehnsucht verbindet individuelle Reflexion mit dem Streben nach kollektiver Vervollkommnung.</a:t>
            </a:r>
          </a:p>
        </p:txBody>
      </p:sp>
      <p:grpSp>
        <p:nvGrpSpPr>
          <p:cNvPr name="Group 8" id="8"/>
          <p:cNvGrpSpPr/>
          <p:nvPr/>
        </p:nvGrpSpPr>
        <p:grpSpPr>
          <a:xfrm rot="0">
            <a:off x="987475" y="4693592"/>
            <a:ext cx="5278636" cy="3243857"/>
            <a:chOff x="0" y="0"/>
            <a:chExt cx="7038182" cy="4325143"/>
          </a:xfrm>
        </p:grpSpPr>
        <p:sp>
          <p:nvSpPr>
            <p:cNvPr name="Freeform 9" id="9"/>
            <p:cNvSpPr/>
            <p:nvPr/>
          </p:nvSpPr>
          <p:spPr>
            <a:xfrm flipH="false" flipV="false" rot="0">
              <a:off x="6350" y="6350"/>
              <a:ext cx="7025386" cy="4312412"/>
            </a:xfrm>
            <a:custGeom>
              <a:avLst/>
              <a:gdLst/>
              <a:ahLst/>
              <a:cxnLst/>
              <a:rect r="r" b="b" t="t" l="l"/>
              <a:pathLst>
                <a:path h="4312412" w="7025386">
                  <a:moveTo>
                    <a:pt x="0" y="138938"/>
                  </a:moveTo>
                  <a:cubicBezTo>
                    <a:pt x="0" y="62230"/>
                    <a:pt x="62230" y="0"/>
                    <a:pt x="139065" y="0"/>
                  </a:cubicBezTo>
                  <a:lnTo>
                    <a:pt x="6886321" y="0"/>
                  </a:lnTo>
                  <a:cubicBezTo>
                    <a:pt x="6963156" y="0"/>
                    <a:pt x="7025386" y="62230"/>
                    <a:pt x="7025386" y="138938"/>
                  </a:cubicBezTo>
                  <a:lnTo>
                    <a:pt x="7025386" y="4173474"/>
                  </a:lnTo>
                  <a:cubicBezTo>
                    <a:pt x="7025386" y="4250182"/>
                    <a:pt x="6963156" y="4312412"/>
                    <a:pt x="6886321" y="4312412"/>
                  </a:cubicBezTo>
                  <a:lnTo>
                    <a:pt x="139065" y="4312412"/>
                  </a:lnTo>
                  <a:cubicBezTo>
                    <a:pt x="62230" y="4312412"/>
                    <a:pt x="0" y="4250182"/>
                    <a:pt x="0" y="4173474"/>
                  </a:cubicBezTo>
                  <a:close/>
                </a:path>
              </a:pathLst>
            </a:custGeom>
            <a:solidFill>
              <a:srgbClr val="DDB35F"/>
            </a:solidFill>
            <a:ln w="12700">
              <a:solidFill>
                <a:srgbClr val="000000"/>
              </a:solidFill>
            </a:ln>
          </p:spPr>
        </p:sp>
        <p:sp>
          <p:nvSpPr>
            <p:cNvPr name="Freeform 10" id="10"/>
            <p:cNvSpPr/>
            <p:nvPr/>
          </p:nvSpPr>
          <p:spPr>
            <a:xfrm flipH="false" flipV="false" rot="0">
              <a:off x="0" y="0"/>
              <a:ext cx="7038086" cy="4325112"/>
            </a:xfrm>
            <a:custGeom>
              <a:avLst/>
              <a:gdLst/>
              <a:ahLst/>
              <a:cxnLst/>
              <a:rect r="r" b="b" t="t" l="l"/>
              <a:pathLst>
                <a:path h="4325112" w="7038086">
                  <a:moveTo>
                    <a:pt x="0" y="145288"/>
                  </a:moveTo>
                  <a:cubicBezTo>
                    <a:pt x="0" y="65024"/>
                    <a:pt x="65151" y="0"/>
                    <a:pt x="145415" y="0"/>
                  </a:cubicBezTo>
                  <a:lnTo>
                    <a:pt x="6892671" y="0"/>
                  </a:lnTo>
                  <a:lnTo>
                    <a:pt x="6892671" y="6350"/>
                  </a:lnTo>
                  <a:lnTo>
                    <a:pt x="6892671" y="0"/>
                  </a:lnTo>
                  <a:cubicBezTo>
                    <a:pt x="6972935" y="0"/>
                    <a:pt x="7038086" y="65024"/>
                    <a:pt x="7038086" y="145288"/>
                  </a:cubicBezTo>
                  <a:lnTo>
                    <a:pt x="7031736" y="145288"/>
                  </a:lnTo>
                  <a:lnTo>
                    <a:pt x="7038086" y="145288"/>
                  </a:lnTo>
                  <a:lnTo>
                    <a:pt x="7038086" y="4179824"/>
                  </a:lnTo>
                  <a:lnTo>
                    <a:pt x="7031736" y="4179824"/>
                  </a:lnTo>
                  <a:lnTo>
                    <a:pt x="7038086" y="4179824"/>
                  </a:lnTo>
                  <a:cubicBezTo>
                    <a:pt x="7038086" y="4260088"/>
                    <a:pt x="6972935" y="4325112"/>
                    <a:pt x="6892671" y="4325112"/>
                  </a:cubicBezTo>
                  <a:lnTo>
                    <a:pt x="6892671" y="4318762"/>
                  </a:lnTo>
                  <a:lnTo>
                    <a:pt x="6892671" y="4325112"/>
                  </a:lnTo>
                  <a:lnTo>
                    <a:pt x="145415" y="4325112"/>
                  </a:lnTo>
                  <a:lnTo>
                    <a:pt x="145415" y="4318762"/>
                  </a:lnTo>
                  <a:lnTo>
                    <a:pt x="145415" y="4325112"/>
                  </a:lnTo>
                  <a:cubicBezTo>
                    <a:pt x="65151" y="4325112"/>
                    <a:pt x="0" y="4260088"/>
                    <a:pt x="0" y="4179824"/>
                  </a:cubicBezTo>
                  <a:lnTo>
                    <a:pt x="0" y="145288"/>
                  </a:lnTo>
                  <a:lnTo>
                    <a:pt x="6350" y="145288"/>
                  </a:lnTo>
                  <a:lnTo>
                    <a:pt x="0" y="145288"/>
                  </a:lnTo>
                  <a:moveTo>
                    <a:pt x="12700" y="145288"/>
                  </a:moveTo>
                  <a:lnTo>
                    <a:pt x="12700" y="4179824"/>
                  </a:lnTo>
                  <a:lnTo>
                    <a:pt x="6350" y="4179824"/>
                  </a:lnTo>
                  <a:lnTo>
                    <a:pt x="12700" y="4179824"/>
                  </a:lnTo>
                  <a:cubicBezTo>
                    <a:pt x="12700" y="4253103"/>
                    <a:pt x="72136" y="4312412"/>
                    <a:pt x="145415" y="4312412"/>
                  </a:cubicBezTo>
                  <a:lnTo>
                    <a:pt x="6892671" y="4312412"/>
                  </a:lnTo>
                  <a:cubicBezTo>
                    <a:pt x="6965950" y="4312412"/>
                    <a:pt x="7025386" y="4253103"/>
                    <a:pt x="7025386" y="4179824"/>
                  </a:cubicBezTo>
                  <a:lnTo>
                    <a:pt x="7025386" y="145288"/>
                  </a:lnTo>
                  <a:cubicBezTo>
                    <a:pt x="7025513" y="72009"/>
                    <a:pt x="6966077" y="12700"/>
                    <a:pt x="6892671" y="12700"/>
                  </a:cubicBezTo>
                  <a:lnTo>
                    <a:pt x="145415" y="12700"/>
                  </a:lnTo>
                  <a:lnTo>
                    <a:pt x="145415" y="6350"/>
                  </a:lnTo>
                  <a:lnTo>
                    <a:pt x="145415" y="12700"/>
                  </a:lnTo>
                  <a:cubicBezTo>
                    <a:pt x="72136" y="12700"/>
                    <a:pt x="12700" y="72009"/>
                    <a:pt x="12700" y="145288"/>
                  </a:cubicBezTo>
                  <a:close/>
                </a:path>
              </a:pathLst>
            </a:custGeom>
            <a:solidFill>
              <a:srgbClr val="8C2725"/>
            </a:solidFill>
            <a:ln w="12700">
              <a:solidFill>
                <a:srgbClr val="000000"/>
              </a:solidFill>
            </a:ln>
          </p:spPr>
        </p:sp>
      </p:grpSp>
      <p:grpSp>
        <p:nvGrpSpPr>
          <p:cNvPr name="Group 11" id="11"/>
          <p:cNvGrpSpPr/>
          <p:nvPr/>
        </p:nvGrpSpPr>
        <p:grpSpPr>
          <a:xfrm rot="0">
            <a:off x="1249710" y="4955827"/>
            <a:ext cx="744141" cy="744141"/>
            <a:chOff x="0" y="0"/>
            <a:chExt cx="992188" cy="992188"/>
          </a:xfrm>
        </p:grpSpPr>
        <p:sp>
          <p:nvSpPr>
            <p:cNvPr name="Freeform 12" id="12"/>
            <p:cNvSpPr/>
            <p:nvPr/>
          </p:nvSpPr>
          <p:spPr>
            <a:xfrm flipH="false" flipV="false" rot="0">
              <a:off x="0" y="0"/>
              <a:ext cx="992251" cy="992251"/>
            </a:xfrm>
            <a:custGeom>
              <a:avLst/>
              <a:gdLst/>
              <a:ahLst/>
              <a:cxnLst/>
              <a:rect r="r" b="b" t="t" l="l"/>
              <a:pathLst>
                <a:path h="992251" w="992251">
                  <a:moveTo>
                    <a:pt x="0" y="496062"/>
                  </a:moveTo>
                  <a:cubicBezTo>
                    <a:pt x="0" y="222123"/>
                    <a:pt x="222123" y="0"/>
                    <a:pt x="496062" y="0"/>
                  </a:cubicBezTo>
                  <a:cubicBezTo>
                    <a:pt x="770001" y="0"/>
                    <a:pt x="992251" y="222123"/>
                    <a:pt x="992251" y="496062"/>
                  </a:cubicBezTo>
                  <a:cubicBezTo>
                    <a:pt x="992251" y="770001"/>
                    <a:pt x="770128" y="992251"/>
                    <a:pt x="496062" y="992251"/>
                  </a:cubicBezTo>
                  <a:cubicBezTo>
                    <a:pt x="221996" y="992251"/>
                    <a:pt x="0" y="770128"/>
                    <a:pt x="0" y="496062"/>
                  </a:cubicBezTo>
                  <a:close/>
                </a:path>
              </a:pathLst>
            </a:custGeom>
            <a:solidFill>
              <a:srgbClr val="DDB35F"/>
            </a:solidFill>
            <a:ln w="12700">
              <a:solidFill>
                <a:srgbClr val="000000"/>
              </a:solidFill>
            </a:ln>
          </p:spPr>
        </p:sp>
      </p:grpSp>
      <p:sp>
        <p:nvSpPr>
          <p:cNvPr name="Freeform 13" id="13" descr="preencoded.png"/>
          <p:cNvSpPr/>
          <p:nvPr/>
        </p:nvSpPr>
        <p:spPr>
          <a:xfrm flipH="false" flipV="false" rot="0">
            <a:off x="1454349" y="5160317"/>
            <a:ext cx="334864" cy="334864"/>
          </a:xfrm>
          <a:custGeom>
            <a:avLst/>
            <a:gdLst/>
            <a:ahLst/>
            <a:cxnLst/>
            <a:rect r="r" b="b" t="t" l="l"/>
            <a:pathLst>
              <a:path h="334864" w="334864">
                <a:moveTo>
                  <a:pt x="0" y="0"/>
                </a:moveTo>
                <a:lnTo>
                  <a:pt x="334863" y="0"/>
                </a:lnTo>
                <a:lnTo>
                  <a:pt x="334863" y="334864"/>
                </a:lnTo>
                <a:lnTo>
                  <a:pt x="0" y="334864"/>
                </a:lnTo>
                <a:lnTo>
                  <a:pt x="0" y="0"/>
                </a:lnTo>
                <a:close/>
              </a:path>
            </a:pathLst>
          </a:custGeom>
          <a:blipFill>
            <a:blip r:embed="rId3">
              <a:extLst>
                <a:ext uri="{96DAC541-7B7A-43D3-8B79-37D633B846F1}">
                  <asvg:svgBlip xmlns:asvg="http://schemas.microsoft.com/office/drawing/2016/SVG/main" r:embed="rId4"/>
                </a:ext>
              </a:extLst>
            </a:blip>
            <a:stretch>
              <a:fillRect l="0" t="-18055" r="0" b="-18055"/>
            </a:stretch>
          </a:blipFill>
        </p:spPr>
      </p:sp>
      <p:sp>
        <p:nvSpPr>
          <p:cNvPr name="TextBox 14" id="14"/>
          <p:cNvSpPr txBox="true"/>
          <p:nvPr/>
        </p:nvSpPr>
        <p:spPr>
          <a:xfrm rot="0">
            <a:off x="1249710" y="5947916"/>
            <a:ext cx="3170634" cy="361950"/>
          </a:xfrm>
          <a:prstGeom prst="rect">
            <a:avLst/>
          </a:prstGeom>
        </p:spPr>
        <p:txBody>
          <a:bodyPr anchor="t" rtlCol="false" tIns="0" lIns="0" bIns="0" rIns="0">
            <a:spAutoFit/>
          </a:bodyPr>
          <a:lstStyle/>
          <a:p>
            <a:pPr algn="l">
              <a:lnSpc>
                <a:spcPts val="2999"/>
              </a:lnSpc>
            </a:pPr>
            <a:r>
              <a:rPr lang="en-US" b="true" sz="2437">
                <a:solidFill>
                  <a:srgbClr val="000000"/>
                </a:solidFill>
                <a:latin typeface="Glacial Indifference Bold"/>
                <a:ea typeface="Glacial Indifference Bold"/>
                <a:cs typeface="Glacial Indifference Bold"/>
                <a:sym typeface="Glacial Indifference Bold"/>
              </a:rPr>
              <a:t>Innovation stimulieren</a:t>
            </a:r>
          </a:p>
        </p:txBody>
      </p:sp>
      <p:sp>
        <p:nvSpPr>
          <p:cNvPr name="TextBox 15" id="15"/>
          <p:cNvSpPr txBox="true"/>
          <p:nvPr/>
        </p:nvSpPr>
        <p:spPr>
          <a:xfrm rot="0">
            <a:off x="1249710" y="6398716"/>
            <a:ext cx="4754166" cy="1155700"/>
          </a:xfrm>
          <a:prstGeom prst="rect">
            <a:avLst/>
          </a:prstGeom>
        </p:spPr>
        <p:txBody>
          <a:bodyPr anchor="t" rtlCol="false" tIns="0" lIns="0" bIns="0" rIns="0">
            <a:spAutoFit/>
          </a:bodyPr>
          <a:lstStyle/>
          <a:p>
            <a:pPr algn="l">
              <a:lnSpc>
                <a:spcPts val="3125"/>
              </a:lnSpc>
            </a:pPr>
            <a:r>
              <a:rPr lang="en-US" sz="1937">
                <a:solidFill>
                  <a:srgbClr val="000000"/>
                </a:solidFill>
                <a:latin typeface="Glacial Indifference"/>
                <a:ea typeface="Glacial Indifference"/>
                <a:cs typeface="Glacial Indifference"/>
                <a:sym typeface="Glacial Indifference"/>
              </a:rPr>
              <a:t>Sehnsucht motiviert Menschen, aktiv für ihre Ideale zu kämpfen und kollektiven Fortschritt zu fördern</a:t>
            </a:r>
          </a:p>
        </p:txBody>
      </p:sp>
      <p:grpSp>
        <p:nvGrpSpPr>
          <p:cNvPr name="Group 16" id="16"/>
          <p:cNvGrpSpPr/>
          <p:nvPr/>
        </p:nvGrpSpPr>
        <p:grpSpPr>
          <a:xfrm rot="0">
            <a:off x="6504534" y="4693592"/>
            <a:ext cx="5278785" cy="3243857"/>
            <a:chOff x="0" y="0"/>
            <a:chExt cx="7038380" cy="4325143"/>
          </a:xfrm>
        </p:grpSpPr>
        <p:sp>
          <p:nvSpPr>
            <p:cNvPr name="Freeform 17" id="17"/>
            <p:cNvSpPr/>
            <p:nvPr/>
          </p:nvSpPr>
          <p:spPr>
            <a:xfrm flipH="false" flipV="false" rot="0">
              <a:off x="6350" y="6350"/>
              <a:ext cx="7025640" cy="4312412"/>
            </a:xfrm>
            <a:custGeom>
              <a:avLst/>
              <a:gdLst/>
              <a:ahLst/>
              <a:cxnLst/>
              <a:rect r="r" b="b" t="t" l="l"/>
              <a:pathLst>
                <a:path h="4312412" w="7025640">
                  <a:moveTo>
                    <a:pt x="0" y="138938"/>
                  </a:moveTo>
                  <a:cubicBezTo>
                    <a:pt x="0" y="62230"/>
                    <a:pt x="62230" y="0"/>
                    <a:pt x="139065" y="0"/>
                  </a:cubicBezTo>
                  <a:lnTo>
                    <a:pt x="6886575" y="0"/>
                  </a:lnTo>
                  <a:cubicBezTo>
                    <a:pt x="6963410" y="0"/>
                    <a:pt x="7025640" y="62230"/>
                    <a:pt x="7025640" y="138938"/>
                  </a:cubicBezTo>
                  <a:lnTo>
                    <a:pt x="7025640" y="4173474"/>
                  </a:lnTo>
                  <a:cubicBezTo>
                    <a:pt x="7025640" y="4250182"/>
                    <a:pt x="6963410" y="4312412"/>
                    <a:pt x="6886575" y="4312412"/>
                  </a:cubicBezTo>
                  <a:lnTo>
                    <a:pt x="139065" y="4312412"/>
                  </a:lnTo>
                  <a:cubicBezTo>
                    <a:pt x="62230" y="4312412"/>
                    <a:pt x="0" y="4250182"/>
                    <a:pt x="0" y="4173474"/>
                  </a:cubicBezTo>
                  <a:close/>
                </a:path>
              </a:pathLst>
            </a:custGeom>
            <a:solidFill>
              <a:srgbClr val="DDB35F"/>
            </a:solidFill>
            <a:ln w="12700">
              <a:solidFill>
                <a:srgbClr val="000000"/>
              </a:solidFill>
            </a:ln>
          </p:spPr>
        </p:sp>
        <p:sp>
          <p:nvSpPr>
            <p:cNvPr name="Freeform 18" id="18"/>
            <p:cNvSpPr/>
            <p:nvPr/>
          </p:nvSpPr>
          <p:spPr>
            <a:xfrm flipH="false" flipV="false" rot="0">
              <a:off x="0" y="0"/>
              <a:ext cx="7038340" cy="4325112"/>
            </a:xfrm>
            <a:custGeom>
              <a:avLst/>
              <a:gdLst/>
              <a:ahLst/>
              <a:cxnLst/>
              <a:rect r="r" b="b" t="t" l="l"/>
              <a:pathLst>
                <a:path h="4325112" w="7038340">
                  <a:moveTo>
                    <a:pt x="0" y="145288"/>
                  </a:moveTo>
                  <a:cubicBezTo>
                    <a:pt x="0" y="65024"/>
                    <a:pt x="65151" y="0"/>
                    <a:pt x="145415" y="0"/>
                  </a:cubicBezTo>
                  <a:lnTo>
                    <a:pt x="6892925" y="0"/>
                  </a:lnTo>
                  <a:lnTo>
                    <a:pt x="6892925" y="6350"/>
                  </a:lnTo>
                  <a:lnTo>
                    <a:pt x="6892925" y="0"/>
                  </a:lnTo>
                  <a:cubicBezTo>
                    <a:pt x="6973189" y="0"/>
                    <a:pt x="7038340" y="65024"/>
                    <a:pt x="7038340" y="145288"/>
                  </a:cubicBezTo>
                  <a:lnTo>
                    <a:pt x="7031990" y="145288"/>
                  </a:lnTo>
                  <a:lnTo>
                    <a:pt x="7038340" y="145288"/>
                  </a:lnTo>
                  <a:lnTo>
                    <a:pt x="7038340" y="4179824"/>
                  </a:lnTo>
                  <a:lnTo>
                    <a:pt x="7031990" y="4179824"/>
                  </a:lnTo>
                  <a:lnTo>
                    <a:pt x="7038340" y="4179824"/>
                  </a:lnTo>
                  <a:cubicBezTo>
                    <a:pt x="7038340" y="4260088"/>
                    <a:pt x="6973189" y="4325112"/>
                    <a:pt x="6892925" y="4325112"/>
                  </a:cubicBezTo>
                  <a:lnTo>
                    <a:pt x="6892925" y="4318762"/>
                  </a:lnTo>
                  <a:lnTo>
                    <a:pt x="6892925" y="4325112"/>
                  </a:lnTo>
                  <a:lnTo>
                    <a:pt x="145415" y="4325112"/>
                  </a:lnTo>
                  <a:lnTo>
                    <a:pt x="145415" y="4318762"/>
                  </a:lnTo>
                  <a:lnTo>
                    <a:pt x="145415" y="4325112"/>
                  </a:lnTo>
                  <a:cubicBezTo>
                    <a:pt x="65151" y="4325112"/>
                    <a:pt x="0" y="4260088"/>
                    <a:pt x="0" y="4179824"/>
                  </a:cubicBezTo>
                  <a:lnTo>
                    <a:pt x="0" y="145288"/>
                  </a:lnTo>
                  <a:lnTo>
                    <a:pt x="6350" y="145288"/>
                  </a:lnTo>
                  <a:lnTo>
                    <a:pt x="0" y="145288"/>
                  </a:lnTo>
                  <a:moveTo>
                    <a:pt x="12700" y="145288"/>
                  </a:moveTo>
                  <a:lnTo>
                    <a:pt x="12700" y="4179824"/>
                  </a:lnTo>
                  <a:lnTo>
                    <a:pt x="6350" y="4179824"/>
                  </a:lnTo>
                  <a:lnTo>
                    <a:pt x="12700" y="4179824"/>
                  </a:lnTo>
                  <a:cubicBezTo>
                    <a:pt x="12700" y="4253103"/>
                    <a:pt x="72136" y="4312412"/>
                    <a:pt x="145415" y="4312412"/>
                  </a:cubicBezTo>
                  <a:lnTo>
                    <a:pt x="6892925" y="4312412"/>
                  </a:lnTo>
                  <a:cubicBezTo>
                    <a:pt x="6966203" y="4312412"/>
                    <a:pt x="7025640" y="4253103"/>
                    <a:pt x="7025640" y="4179824"/>
                  </a:cubicBezTo>
                  <a:lnTo>
                    <a:pt x="7025640" y="145288"/>
                  </a:lnTo>
                  <a:cubicBezTo>
                    <a:pt x="7025640" y="72009"/>
                    <a:pt x="6966204" y="12700"/>
                    <a:pt x="6892925" y="12700"/>
                  </a:cubicBezTo>
                  <a:lnTo>
                    <a:pt x="145415" y="12700"/>
                  </a:lnTo>
                  <a:lnTo>
                    <a:pt x="145415" y="6350"/>
                  </a:lnTo>
                  <a:lnTo>
                    <a:pt x="145415" y="12700"/>
                  </a:lnTo>
                  <a:cubicBezTo>
                    <a:pt x="72136" y="12700"/>
                    <a:pt x="12700" y="72009"/>
                    <a:pt x="12700" y="145288"/>
                  </a:cubicBezTo>
                  <a:close/>
                </a:path>
              </a:pathLst>
            </a:custGeom>
            <a:solidFill>
              <a:srgbClr val="8C2725"/>
            </a:solidFill>
            <a:ln w="12700">
              <a:solidFill>
                <a:srgbClr val="000000"/>
              </a:solidFill>
            </a:ln>
          </p:spPr>
        </p:sp>
      </p:grpSp>
      <p:grpSp>
        <p:nvGrpSpPr>
          <p:cNvPr name="Group 19" id="19"/>
          <p:cNvGrpSpPr/>
          <p:nvPr/>
        </p:nvGrpSpPr>
        <p:grpSpPr>
          <a:xfrm rot="0">
            <a:off x="6766769" y="4955827"/>
            <a:ext cx="744141" cy="744141"/>
            <a:chOff x="0" y="0"/>
            <a:chExt cx="992188" cy="992188"/>
          </a:xfrm>
        </p:grpSpPr>
        <p:sp>
          <p:nvSpPr>
            <p:cNvPr name="Freeform 20" id="20"/>
            <p:cNvSpPr/>
            <p:nvPr/>
          </p:nvSpPr>
          <p:spPr>
            <a:xfrm flipH="false" flipV="false" rot="0">
              <a:off x="0" y="0"/>
              <a:ext cx="992251" cy="992251"/>
            </a:xfrm>
            <a:custGeom>
              <a:avLst/>
              <a:gdLst/>
              <a:ahLst/>
              <a:cxnLst/>
              <a:rect r="r" b="b" t="t" l="l"/>
              <a:pathLst>
                <a:path h="992251" w="992251">
                  <a:moveTo>
                    <a:pt x="0" y="496062"/>
                  </a:moveTo>
                  <a:cubicBezTo>
                    <a:pt x="0" y="222123"/>
                    <a:pt x="222123" y="0"/>
                    <a:pt x="496062" y="0"/>
                  </a:cubicBezTo>
                  <a:cubicBezTo>
                    <a:pt x="770001" y="0"/>
                    <a:pt x="992251" y="222123"/>
                    <a:pt x="992251" y="496062"/>
                  </a:cubicBezTo>
                  <a:cubicBezTo>
                    <a:pt x="992251" y="770001"/>
                    <a:pt x="770128" y="992251"/>
                    <a:pt x="496062" y="992251"/>
                  </a:cubicBezTo>
                  <a:cubicBezTo>
                    <a:pt x="221996" y="992251"/>
                    <a:pt x="0" y="770128"/>
                    <a:pt x="0" y="496062"/>
                  </a:cubicBezTo>
                  <a:close/>
                </a:path>
              </a:pathLst>
            </a:custGeom>
            <a:solidFill>
              <a:srgbClr val="DDB35F"/>
            </a:solidFill>
            <a:ln w="12700">
              <a:solidFill>
                <a:srgbClr val="000000"/>
              </a:solidFill>
            </a:ln>
          </p:spPr>
        </p:sp>
      </p:grpSp>
      <p:sp>
        <p:nvSpPr>
          <p:cNvPr name="Freeform 21" id="21" descr="preencoded.png"/>
          <p:cNvSpPr/>
          <p:nvPr/>
        </p:nvSpPr>
        <p:spPr>
          <a:xfrm flipH="false" flipV="false" rot="0">
            <a:off x="6971408" y="5160317"/>
            <a:ext cx="334864" cy="334864"/>
          </a:xfrm>
          <a:custGeom>
            <a:avLst/>
            <a:gdLst/>
            <a:ahLst/>
            <a:cxnLst/>
            <a:rect r="r" b="b" t="t" l="l"/>
            <a:pathLst>
              <a:path h="334864" w="334864">
                <a:moveTo>
                  <a:pt x="0" y="0"/>
                </a:moveTo>
                <a:lnTo>
                  <a:pt x="334863" y="0"/>
                </a:lnTo>
                <a:lnTo>
                  <a:pt x="334863" y="334864"/>
                </a:lnTo>
                <a:lnTo>
                  <a:pt x="0" y="334864"/>
                </a:lnTo>
                <a:lnTo>
                  <a:pt x="0" y="0"/>
                </a:lnTo>
                <a:close/>
              </a:path>
            </a:pathLst>
          </a:custGeom>
          <a:blipFill>
            <a:blip r:embed="rId5">
              <a:extLst>
                <a:ext uri="{96DAC541-7B7A-43D3-8B79-37D633B846F1}">
                  <asvg:svgBlip xmlns:asvg="http://schemas.microsoft.com/office/drawing/2016/SVG/main" r:embed="rId6"/>
                </a:ext>
              </a:extLst>
            </a:blip>
            <a:stretch>
              <a:fillRect l="0" t="-9722" r="0" b="-9722"/>
            </a:stretch>
          </a:blipFill>
        </p:spPr>
      </p:sp>
      <p:sp>
        <p:nvSpPr>
          <p:cNvPr name="TextBox 22" id="22"/>
          <p:cNvSpPr txBox="true"/>
          <p:nvPr/>
        </p:nvSpPr>
        <p:spPr>
          <a:xfrm rot="0">
            <a:off x="6766769" y="5947916"/>
            <a:ext cx="2457450" cy="361950"/>
          </a:xfrm>
          <a:prstGeom prst="rect">
            <a:avLst/>
          </a:prstGeom>
        </p:spPr>
        <p:txBody>
          <a:bodyPr anchor="t" rtlCol="false" tIns="0" lIns="0" bIns="0" rIns="0">
            <a:spAutoFit/>
          </a:bodyPr>
          <a:lstStyle/>
          <a:p>
            <a:pPr algn="l">
              <a:lnSpc>
                <a:spcPts val="2999"/>
              </a:lnSpc>
            </a:pPr>
            <a:r>
              <a:rPr lang="en-US" b="true" sz="2437">
                <a:solidFill>
                  <a:srgbClr val="000000"/>
                </a:solidFill>
                <a:latin typeface="Glacial Indifference Bold"/>
                <a:ea typeface="Glacial Indifference Bold"/>
                <a:cs typeface="Glacial Indifference Bold"/>
                <a:sym typeface="Glacial Indifference Bold"/>
              </a:rPr>
              <a:t>Reflexion fördern</a:t>
            </a:r>
          </a:p>
        </p:txBody>
      </p:sp>
      <p:sp>
        <p:nvSpPr>
          <p:cNvPr name="TextBox 23" id="23"/>
          <p:cNvSpPr txBox="true"/>
          <p:nvPr/>
        </p:nvSpPr>
        <p:spPr>
          <a:xfrm rot="0">
            <a:off x="6766769" y="6398716"/>
            <a:ext cx="4754315" cy="1155700"/>
          </a:xfrm>
          <a:prstGeom prst="rect">
            <a:avLst/>
          </a:prstGeom>
        </p:spPr>
        <p:txBody>
          <a:bodyPr anchor="t" rtlCol="false" tIns="0" lIns="0" bIns="0" rIns="0">
            <a:spAutoFit/>
          </a:bodyPr>
          <a:lstStyle/>
          <a:p>
            <a:pPr algn="l">
              <a:lnSpc>
                <a:spcPts val="3125"/>
              </a:lnSpc>
            </a:pPr>
            <a:r>
              <a:rPr lang="en-US" sz="1937">
                <a:solidFill>
                  <a:srgbClr val="000000"/>
                </a:solidFill>
                <a:latin typeface="Glacial Indifference"/>
                <a:ea typeface="Glacial Indifference"/>
                <a:cs typeface="Glacial Indifference"/>
                <a:sym typeface="Glacial Indifference"/>
              </a:rPr>
              <a:t>Sie zwingt zur kritischen Bewertung des eigenen Platzes in der Welt und der gesellschaftlichen Lebensqualität</a:t>
            </a:r>
          </a:p>
        </p:txBody>
      </p:sp>
      <p:grpSp>
        <p:nvGrpSpPr>
          <p:cNvPr name="Group 24" id="24"/>
          <p:cNvGrpSpPr/>
          <p:nvPr/>
        </p:nvGrpSpPr>
        <p:grpSpPr>
          <a:xfrm rot="0">
            <a:off x="12021741" y="4693592"/>
            <a:ext cx="5278636" cy="3243857"/>
            <a:chOff x="0" y="0"/>
            <a:chExt cx="7038182" cy="4325143"/>
          </a:xfrm>
        </p:grpSpPr>
        <p:sp>
          <p:nvSpPr>
            <p:cNvPr name="Freeform 25" id="25"/>
            <p:cNvSpPr/>
            <p:nvPr/>
          </p:nvSpPr>
          <p:spPr>
            <a:xfrm flipH="false" flipV="false" rot="0">
              <a:off x="6350" y="6350"/>
              <a:ext cx="7025386" cy="4312412"/>
            </a:xfrm>
            <a:custGeom>
              <a:avLst/>
              <a:gdLst/>
              <a:ahLst/>
              <a:cxnLst/>
              <a:rect r="r" b="b" t="t" l="l"/>
              <a:pathLst>
                <a:path h="4312412" w="7025386">
                  <a:moveTo>
                    <a:pt x="0" y="138938"/>
                  </a:moveTo>
                  <a:cubicBezTo>
                    <a:pt x="0" y="62230"/>
                    <a:pt x="62230" y="0"/>
                    <a:pt x="139065" y="0"/>
                  </a:cubicBezTo>
                  <a:lnTo>
                    <a:pt x="6886321" y="0"/>
                  </a:lnTo>
                  <a:cubicBezTo>
                    <a:pt x="6963156" y="0"/>
                    <a:pt x="7025386" y="62230"/>
                    <a:pt x="7025386" y="138938"/>
                  </a:cubicBezTo>
                  <a:lnTo>
                    <a:pt x="7025386" y="4173474"/>
                  </a:lnTo>
                  <a:cubicBezTo>
                    <a:pt x="7025386" y="4250182"/>
                    <a:pt x="6963156" y="4312412"/>
                    <a:pt x="6886321" y="4312412"/>
                  </a:cubicBezTo>
                  <a:lnTo>
                    <a:pt x="139065" y="4312412"/>
                  </a:lnTo>
                  <a:cubicBezTo>
                    <a:pt x="62230" y="4312412"/>
                    <a:pt x="0" y="4250182"/>
                    <a:pt x="0" y="4173474"/>
                  </a:cubicBezTo>
                  <a:close/>
                </a:path>
              </a:pathLst>
            </a:custGeom>
            <a:solidFill>
              <a:srgbClr val="DDB35F"/>
            </a:solidFill>
            <a:ln w="12700">
              <a:solidFill>
                <a:srgbClr val="000000"/>
              </a:solidFill>
            </a:ln>
          </p:spPr>
        </p:sp>
        <p:sp>
          <p:nvSpPr>
            <p:cNvPr name="Freeform 26" id="26"/>
            <p:cNvSpPr/>
            <p:nvPr/>
          </p:nvSpPr>
          <p:spPr>
            <a:xfrm flipH="false" flipV="false" rot="0">
              <a:off x="0" y="0"/>
              <a:ext cx="7038086" cy="4325112"/>
            </a:xfrm>
            <a:custGeom>
              <a:avLst/>
              <a:gdLst/>
              <a:ahLst/>
              <a:cxnLst/>
              <a:rect r="r" b="b" t="t" l="l"/>
              <a:pathLst>
                <a:path h="4325112" w="7038086">
                  <a:moveTo>
                    <a:pt x="0" y="145288"/>
                  </a:moveTo>
                  <a:cubicBezTo>
                    <a:pt x="0" y="65024"/>
                    <a:pt x="65151" y="0"/>
                    <a:pt x="145415" y="0"/>
                  </a:cubicBezTo>
                  <a:lnTo>
                    <a:pt x="6892671" y="0"/>
                  </a:lnTo>
                  <a:lnTo>
                    <a:pt x="6892671" y="6350"/>
                  </a:lnTo>
                  <a:lnTo>
                    <a:pt x="6892671" y="0"/>
                  </a:lnTo>
                  <a:cubicBezTo>
                    <a:pt x="6972935" y="0"/>
                    <a:pt x="7038086" y="65024"/>
                    <a:pt x="7038086" y="145288"/>
                  </a:cubicBezTo>
                  <a:lnTo>
                    <a:pt x="7031736" y="145288"/>
                  </a:lnTo>
                  <a:lnTo>
                    <a:pt x="7038086" y="145288"/>
                  </a:lnTo>
                  <a:lnTo>
                    <a:pt x="7038086" y="4179824"/>
                  </a:lnTo>
                  <a:lnTo>
                    <a:pt x="7031736" y="4179824"/>
                  </a:lnTo>
                  <a:lnTo>
                    <a:pt x="7038086" y="4179824"/>
                  </a:lnTo>
                  <a:cubicBezTo>
                    <a:pt x="7038086" y="4260088"/>
                    <a:pt x="6972935" y="4325112"/>
                    <a:pt x="6892671" y="4325112"/>
                  </a:cubicBezTo>
                  <a:lnTo>
                    <a:pt x="6892671" y="4318762"/>
                  </a:lnTo>
                  <a:lnTo>
                    <a:pt x="6892671" y="4325112"/>
                  </a:lnTo>
                  <a:lnTo>
                    <a:pt x="145415" y="4325112"/>
                  </a:lnTo>
                  <a:lnTo>
                    <a:pt x="145415" y="4318762"/>
                  </a:lnTo>
                  <a:lnTo>
                    <a:pt x="145415" y="4325112"/>
                  </a:lnTo>
                  <a:cubicBezTo>
                    <a:pt x="65151" y="4325112"/>
                    <a:pt x="0" y="4260088"/>
                    <a:pt x="0" y="4179824"/>
                  </a:cubicBezTo>
                  <a:lnTo>
                    <a:pt x="0" y="145288"/>
                  </a:lnTo>
                  <a:lnTo>
                    <a:pt x="6350" y="145288"/>
                  </a:lnTo>
                  <a:lnTo>
                    <a:pt x="0" y="145288"/>
                  </a:lnTo>
                  <a:moveTo>
                    <a:pt x="12700" y="145288"/>
                  </a:moveTo>
                  <a:lnTo>
                    <a:pt x="12700" y="4179824"/>
                  </a:lnTo>
                  <a:lnTo>
                    <a:pt x="6350" y="4179824"/>
                  </a:lnTo>
                  <a:lnTo>
                    <a:pt x="12700" y="4179824"/>
                  </a:lnTo>
                  <a:cubicBezTo>
                    <a:pt x="12700" y="4253103"/>
                    <a:pt x="72136" y="4312412"/>
                    <a:pt x="145415" y="4312412"/>
                  </a:cubicBezTo>
                  <a:lnTo>
                    <a:pt x="6892671" y="4312412"/>
                  </a:lnTo>
                  <a:cubicBezTo>
                    <a:pt x="6965950" y="4312412"/>
                    <a:pt x="7025386" y="4253103"/>
                    <a:pt x="7025386" y="4179824"/>
                  </a:cubicBezTo>
                  <a:lnTo>
                    <a:pt x="7025386" y="145288"/>
                  </a:lnTo>
                  <a:cubicBezTo>
                    <a:pt x="7025513" y="72009"/>
                    <a:pt x="6966077" y="12700"/>
                    <a:pt x="6892671" y="12700"/>
                  </a:cubicBezTo>
                  <a:lnTo>
                    <a:pt x="145415" y="12700"/>
                  </a:lnTo>
                  <a:lnTo>
                    <a:pt x="145415" y="6350"/>
                  </a:lnTo>
                  <a:lnTo>
                    <a:pt x="145415" y="12700"/>
                  </a:lnTo>
                  <a:cubicBezTo>
                    <a:pt x="72136" y="12700"/>
                    <a:pt x="12700" y="72009"/>
                    <a:pt x="12700" y="145288"/>
                  </a:cubicBezTo>
                  <a:close/>
                </a:path>
              </a:pathLst>
            </a:custGeom>
            <a:solidFill>
              <a:srgbClr val="8C2725"/>
            </a:solidFill>
            <a:ln w="12700">
              <a:solidFill>
                <a:srgbClr val="000000"/>
              </a:solidFill>
            </a:ln>
          </p:spPr>
        </p:sp>
      </p:grpSp>
      <p:grpSp>
        <p:nvGrpSpPr>
          <p:cNvPr name="Group 27" id="27"/>
          <p:cNvGrpSpPr/>
          <p:nvPr/>
        </p:nvGrpSpPr>
        <p:grpSpPr>
          <a:xfrm rot="0">
            <a:off x="12283976" y="4955827"/>
            <a:ext cx="744141" cy="744141"/>
            <a:chOff x="0" y="0"/>
            <a:chExt cx="992188" cy="992188"/>
          </a:xfrm>
        </p:grpSpPr>
        <p:sp>
          <p:nvSpPr>
            <p:cNvPr name="Freeform 28" id="28"/>
            <p:cNvSpPr/>
            <p:nvPr/>
          </p:nvSpPr>
          <p:spPr>
            <a:xfrm flipH="false" flipV="false" rot="0">
              <a:off x="0" y="0"/>
              <a:ext cx="992251" cy="992251"/>
            </a:xfrm>
            <a:custGeom>
              <a:avLst/>
              <a:gdLst/>
              <a:ahLst/>
              <a:cxnLst/>
              <a:rect r="r" b="b" t="t" l="l"/>
              <a:pathLst>
                <a:path h="992251" w="992251">
                  <a:moveTo>
                    <a:pt x="0" y="496062"/>
                  </a:moveTo>
                  <a:cubicBezTo>
                    <a:pt x="0" y="222123"/>
                    <a:pt x="222123" y="0"/>
                    <a:pt x="496062" y="0"/>
                  </a:cubicBezTo>
                  <a:cubicBezTo>
                    <a:pt x="770001" y="0"/>
                    <a:pt x="992251" y="222123"/>
                    <a:pt x="992251" y="496062"/>
                  </a:cubicBezTo>
                  <a:cubicBezTo>
                    <a:pt x="992251" y="770001"/>
                    <a:pt x="770128" y="992251"/>
                    <a:pt x="496062" y="992251"/>
                  </a:cubicBezTo>
                  <a:cubicBezTo>
                    <a:pt x="221996" y="992251"/>
                    <a:pt x="0" y="770128"/>
                    <a:pt x="0" y="496062"/>
                  </a:cubicBezTo>
                  <a:close/>
                </a:path>
              </a:pathLst>
            </a:custGeom>
            <a:solidFill>
              <a:srgbClr val="DDB35F"/>
            </a:solidFill>
            <a:ln w="12700">
              <a:solidFill>
                <a:srgbClr val="000000"/>
              </a:solidFill>
            </a:ln>
          </p:spPr>
        </p:sp>
      </p:grpSp>
      <p:sp>
        <p:nvSpPr>
          <p:cNvPr name="Freeform 29" id="29" descr="preencoded.png"/>
          <p:cNvSpPr/>
          <p:nvPr/>
        </p:nvSpPr>
        <p:spPr>
          <a:xfrm flipH="false" flipV="false" rot="0">
            <a:off x="12488615" y="5160317"/>
            <a:ext cx="334864" cy="334864"/>
          </a:xfrm>
          <a:custGeom>
            <a:avLst/>
            <a:gdLst/>
            <a:ahLst/>
            <a:cxnLst/>
            <a:rect r="r" b="b" t="t" l="l"/>
            <a:pathLst>
              <a:path h="334864" w="334864">
                <a:moveTo>
                  <a:pt x="0" y="0"/>
                </a:moveTo>
                <a:lnTo>
                  <a:pt x="334864" y="0"/>
                </a:lnTo>
                <a:lnTo>
                  <a:pt x="334864" y="334864"/>
                </a:lnTo>
                <a:lnTo>
                  <a:pt x="0" y="33486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30" id="30"/>
          <p:cNvSpPr txBox="true"/>
          <p:nvPr/>
        </p:nvSpPr>
        <p:spPr>
          <a:xfrm rot="0">
            <a:off x="12283976" y="5947916"/>
            <a:ext cx="3270945" cy="361950"/>
          </a:xfrm>
          <a:prstGeom prst="rect">
            <a:avLst/>
          </a:prstGeom>
        </p:spPr>
        <p:txBody>
          <a:bodyPr anchor="t" rtlCol="false" tIns="0" lIns="0" bIns="0" rIns="0">
            <a:spAutoFit/>
          </a:bodyPr>
          <a:lstStyle/>
          <a:p>
            <a:pPr algn="l">
              <a:lnSpc>
                <a:spcPts val="2999"/>
              </a:lnSpc>
            </a:pPr>
            <a:r>
              <a:rPr lang="en-US" b="true" sz="2437">
                <a:solidFill>
                  <a:srgbClr val="000000"/>
                </a:solidFill>
                <a:latin typeface="Glacial Indifference Bold"/>
                <a:ea typeface="Glacial Indifference Bold"/>
                <a:cs typeface="Glacial Indifference Bold"/>
                <a:sym typeface="Glacial Indifference Bold"/>
              </a:rPr>
              <a:t>Gesellschaft gestalten</a:t>
            </a:r>
          </a:p>
        </p:txBody>
      </p:sp>
      <p:sp>
        <p:nvSpPr>
          <p:cNvPr name="TextBox 31" id="31"/>
          <p:cNvSpPr txBox="true"/>
          <p:nvPr/>
        </p:nvSpPr>
        <p:spPr>
          <a:xfrm rot="0">
            <a:off x="12283976" y="6398716"/>
            <a:ext cx="4754166" cy="765175"/>
          </a:xfrm>
          <a:prstGeom prst="rect">
            <a:avLst/>
          </a:prstGeom>
        </p:spPr>
        <p:txBody>
          <a:bodyPr anchor="t" rtlCol="false" tIns="0" lIns="0" bIns="0" rIns="0">
            <a:spAutoFit/>
          </a:bodyPr>
          <a:lstStyle/>
          <a:p>
            <a:pPr algn="l">
              <a:lnSpc>
                <a:spcPts val="3125"/>
              </a:lnSpc>
            </a:pPr>
            <a:r>
              <a:rPr lang="en-US" sz="1937">
                <a:solidFill>
                  <a:srgbClr val="000000"/>
                </a:solidFill>
                <a:latin typeface="Glacial Indifference"/>
                <a:ea typeface="Glacial Indifference"/>
                <a:cs typeface="Glacial Indifference"/>
                <a:sym typeface="Glacial Indifference"/>
              </a:rPr>
              <a:t>Sehnsüchte können sich direkt auf kollektive Anliegen und die Weltsituation beziehen</a:t>
            </a:r>
          </a:p>
        </p:txBody>
      </p:sp>
    </p:spTree>
  </p:cSld>
  <p:clrMapOvr>
    <a:masterClrMapping/>
  </p:clrMapOvr>
</p:sld>
</file>

<file path=ppt/slides/slide14.xml><?xml version="1.0" encoding="utf-8"?>
<p:sld xmlns:p="http://schemas.openxmlformats.org/presentationml/2006/main" xmlns:a="http://schemas.openxmlformats.org/drawingml/2006/main">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2B4738"/>
            </a:solidFill>
            <a:ln w="12700">
              <a:solidFill>
                <a:srgbClr val="000000"/>
              </a:solidFill>
            </a:ln>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2B4738"/>
            </a:solidFill>
            <a:ln w="12700">
              <a:solidFill>
                <a:srgbClr val="000000"/>
              </a:solidFill>
            </a:ln>
          </p:spPr>
        </p:sp>
      </p:grpSp>
      <p:sp>
        <p:nvSpPr>
          <p:cNvPr name="TextBox 6" id="6"/>
          <p:cNvSpPr txBox="true"/>
          <p:nvPr/>
        </p:nvSpPr>
        <p:spPr>
          <a:xfrm rot="0">
            <a:off x="992238" y="1736824"/>
            <a:ext cx="9667726" cy="754062"/>
          </a:xfrm>
          <a:prstGeom prst="rect">
            <a:avLst/>
          </a:prstGeom>
        </p:spPr>
        <p:txBody>
          <a:bodyPr anchor="t" rtlCol="false" tIns="0" lIns="0" bIns="0" rIns="0">
            <a:spAutoFit/>
          </a:bodyPr>
          <a:lstStyle/>
          <a:p>
            <a:pPr algn="l">
              <a:lnSpc>
                <a:spcPts val="6062"/>
              </a:lnSpc>
            </a:pPr>
            <a:r>
              <a:rPr lang="en-US" b="true" sz="4875">
                <a:solidFill>
                  <a:srgbClr val="E5E3D8"/>
                </a:solidFill>
                <a:latin typeface="Glacial Indifference Bold"/>
                <a:ea typeface="Glacial Indifference Bold"/>
                <a:cs typeface="Glacial Indifference Bold"/>
                <a:sym typeface="Glacial Indifference Bold"/>
              </a:rPr>
              <a:t>Reflexive und evaluative Prozesse</a:t>
            </a:r>
          </a:p>
        </p:txBody>
      </p:sp>
      <p:sp>
        <p:nvSpPr>
          <p:cNvPr name="TextBox 7" id="7"/>
          <p:cNvSpPr txBox="true"/>
          <p:nvPr/>
        </p:nvSpPr>
        <p:spPr>
          <a:xfrm rot="0">
            <a:off x="992237" y="2817316"/>
            <a:ext cx="16303526" cy="765175"/>
          </a:xfrm>
          <a:prstGeom prst="rect">
            <a:avLst/>
          </a:prstGeom>
        </p:spPr>
        <p:txBody>
          <a:bodyPr anchor="t" rtlCol="false" tIns="0" lIns="0" bIns="0" rIns="0">
            <a:spAutoFit/>
          </a:bodyPr>
          <a:lstStyle/>
          <a:p>
            <a:pPr algn="l">
              <a:lnSpc>
                <a:spcPts val="3125"/>
              </a:lnSpc>
            </a:pPr>
            <a:r>
              <a:rPr lang="en-US" sz="1937">
                <a:solidFill>
                  <a:srgbClr val="E5E3D8"/>
                </a:solidFill>
                <a:latin typeface="Glacial Indifference"/>
                <a:ea typeface="Glacial Indifference"/>
                <a:cs typeface="Glacial Indifference"/>
                <a:sym typeface="Glacial Indifference"/>
              </a:rPr>
              <a:t>Sehnsucht bringt  das Individuum, aber auch Gemeinschaften dazu, den eigenen Platz in der Welt und die Qualität des gesellschaftlichen Lebens kritisch zu hinterfragen – eine zentrale Funktion politischer Bildung.</a:t>
            </a:r>
          </a:p>
        </p:txBody>
      </p:sp>
      <p:grpSp>
        <p:nvGrpSpPr>
          <p:cNvPr name="Group 8" id="8"/>
          <p:cNvGrpSpPr/>
          <p:nvPr/>
        </p:nvGrpSpPr>
        <p:grpSpPr>
          <a:xfrm rot="0">
            <a:off x="987475" y="3971181"/>
            <a:ext cx="5278636" cy="753666"/>
            <a:chOff x="0" y="0"/>
            <a:chExt cx="7038182" cy="1004888"/>
          </a:xfrm>
        </p:grpSpPr>
        <p:sp>
          <p:nvSpPr>
            <p:cNvPr name="Freeform 9" id="9"/>
            <p:cNvSpPr/>
            <p:nvPr/>
          </p:nvSpPr>
          <p:spPr>
            <a:xfrm flipH="false" flipV="false" rot="0">
              <a:off x="6350" y="6350"/>
              <a:ext cx="7025513" cy="992251"/>
            </a:xfrm>
            <a:custGeom>
              <a:avLst/>
              <a:gdLst/>
              <a:ahLst/>
              <a:cxnLst/>
              <a:rect r="r" b="b" t="t" l="l"/>
              <a:pathLst>
                <a:path h="992251" w="7025513">
                  <a:moveTo>
                    <a:pt x="0" y="496062"/>
                  </a:moveTo>
                  <a:cubicBezTo>
                    <a:pt x="0" y="222123"/>
                    <a:pt x="224536" y="0"/>
                    <a:pt x="501523" y="0"/>
                  </a:cubicBezTo>
                  <a:lnTo>
                    <a:pt x="6523990" y="0"/>
                  </a:lnTo>
                  <a:cubicBezTo>
                    <a:pt x="6800977" y="0"/>
                    <a:pt x="7025513" y="222123"/>
                    <a:pt x="7025513" y="496062"/>
                  </a:cubicBezTo>
                  <a:cubicBezTo>
                    <a:pt x="7025513" y="770001"/>
                    <a:pt x="6800977" y="992251"/>
                    <a:pt x="6523990" y="992251"/>
                  </a:cubicBezTo>
                  <a:lnTo>
                    <a:pt x="501523" y="992251"/>
                  </a:lnTo>
                  <a:cubicBezTo>
                    <a:pt x="224536" y="992251"/>
                    <a:pt x="0" y="770128"/>
                    <a:pt x="0" y="496062"/>
                  </a:cubicBezTo>
                  <a:close/>
                </a:path>
              </a:pathLst>
            </a:custGeom>
            <a:solidFill>
              <a:srgbClr val="DDB35F"/>
            </a:solidFill>
            <a:ln w="12700">
              <a:solidFill>
                <a:srgbClr val="000000"/>
              </a:solidFill>
            </a:ln>
          </p:spPr>
        </p:sp>
        <p:sp>
          <p:nvSpPr>
            <p:cNvPr name="Freeform 10" id="10"/>
            <p:cNvSpPr/>
            <p:nvPr/>
          </p:nvSpPr>
          <p:spPr>
            <a:xfrm flipH="false" flipV="false" rot="0">
              <a:off x="0" y="0"/>
              <a:ext cx="7038213" cy="1004824"/>
            </a:xfrm>
            <a:custGeom>
              <a:avLst/>
              <a:gdLst/>
              <a:ahLst/>
              <a:cxnLst/>
              <a:rect r="r" b="b" t="t" l="l"/>
              <a:pathLst>
                <a:path h="1004824" w="7038213">
                  <a:moveTo>
                    <a:pt x="0" y="502412"/>
                  </a:moveTo>
                  <a:cubicBezTo>
                    <a:pt x="0" y="224917"/>
                    <a:pt x="227457" y="0"/>
                    <a:pt x="507873" y="0"/>
                  </a:cubicBezTo>
                  <a:lnTo>
                    <a:pt x="6530340" y="0"/>
                  </a:lnTo>
                  <a:lnTo>
                    <a:pt x="6530340" y="6350"/>
                  </a:lnTo>
                  <a:lnTo>
                    <a:pt x="6530340" y="0"/>
                  </a:lnTo>
                  <a:cubicBezTo>
                    <a:pt x="6810756" y="0"/>
                    <a:pt x="7038213" y="224917"/>
                    <a:pt x="7038213" y="502412"/>
                  </a:cubicBezTo>
                  <a:lnTo>
                    <a:pt x="7031863" y="502412"/>
                  </a:lnTo>
                  <a:lnTo>
                    <a:pt x="7038213" y="502412"/>
                  </a:lnTo>
                  <a:lnTo>
                    <a:pt x="7031863" y="502412"/>
                  </a:lnTo>
                  <a:lnTo>
                    <a:pt x="7038213" y="502412"/>
                  </a:lnTo>
                  <a:cubicBezTo>
                    <a:pt x="7038213" y="779907"/>
                    <a:pt x="6810756" y="1004824"/>
                    <a:pt x="6530340" y="1004824"/>
                  </a:cubicBezTo>
                  <a:lnTo>
                    <a:pt x="6530340" y="998474"/>
                  </a:lnTo>
                  <a:lnTo>
                    <a:pt x="6530340" y="1004824"/>
                  </a:lnTo>
                  <a:lnTo>
                    <a:pt x="507873" y="1004824"/>
                  </a:lnTo>
                  <a:lnTo>
                    <a:pt x="507873" y="998474"/>
                  </a:lnTo>
                  <a:lnTo>
                    <a:pt x="507873" y="1004824"/>
                  </a:lnTo>
                  <a:cubicBezTo>
                    <a:pt x="227457" y="1004951"/>
                    <a:pt x="0" y="780034"/>
                    <a:pt x="0" y="502412"/>
                  </a:cubicBezTo>
                  <a:cubicBezTo>
                    <a:pt x="0" y="498856"/>
                    <a:pt x="2794" y="496062"/>
                    <a:pt x="6350" y="496062"/>
                  </a:cubicBezTo>
                  <a:lnTo>
                    <a:pt x="6350" y="502412"/>
                  </a:lnTo>
                  <a:lnTo>
                    <a:pt x="0" y="502412"/>
                  </a:lnTo>
                  <a:moveTo>
                    <a:pt x="12700" y="502412"/>
                  </a:moveTo>
                  <a:cubicBezTo>
                    <a:pt x="12700" y="505968"/>
                    <a:pt x="9906" y="508762"/>
                    <a:pt x="6350" y="508762"/>
                  </a:cubicBezTo>
                  <a:lnTo>
                    <a:pt x="6350" y="502412"/>
                  </a:lnTo>
                  <a:lnTo>
                    <a:pt x="12700" y="502412"/>
                  </a:lnTo>
                  <a:cubicBezTo>
                    <a:pt x="12700" y="772795"/>
                    <a:pt x="234315" y="992251"/>
                    <a:pt x="507873" y="992251"/>
                  </a:cubicBezTo>
                  <a:lnTo>
                    <a:pt x="6530340" y="992251"/>
                  </a:lnTo>
                  <a:cubicBezTo>
                    <a:pt x="6803898" y="992251"/>
                    <a:pt x="7025513" y="772922"/>
                    <a:pt x="7025513" y="502539"/>
                  </a:cubicBezTo>
                  <a:cubicBezTo>
                    <a:pt x="7025513" y="232156"/>
                    <a:pt x="6803898" y="12700"/>
                    <a:pt x="6530340" y="12700"/>
                  </a:cubicBezTo>
                  <a:lnTo>
                    <a:pt x="507873" y="12700"/>
                  </a:lnTo>
                  <a:lnTo>
                    <a:pt x="507873" y="6350"/>
                  </a:lnTo>
                  <a:lnTo>
                    <a:pt x="507873" y="12700"/>
                  </a:lnTo>
                  <a:cubicBezTo>
                    <a:pt x="234315" y="12700"/>
                    <a:pt x="12700" y="232029"/>
                    <a:pt x="12700" y="502412"/>
                  </a:cubicBezTo>
                  <a:close/>
                </a:path>
              </a:pathLst>
            </a:custGeom>
            <a:solidFill>
              <a:srgbClr val="8C2725"/>
            </a:solidFill>
            <a:ln w="12700">
              <a:solidFill>
                <a:srgbClr val="000000"/>
              </a:solidFill>
            </a:ln>
          </p:spPr>
        </p:sp>
      </p:grpSp>
      <p:sp>
        <p:nvSpPr>
          <p:cNvPr name="TextBox 11" id="11"/>
          <p:cNvSpPr txBox="true"/>
          <p:nvPr/>
        </p:nvSpPr>
        <p:spPr>
          <a:xfrm rot="0">
            <a:off x="3440757" y="4172545"/>
            <a:ext cx="109240" cy="377825"/>
          </a:xfrm>
          <a:prstGeom prst="rect">
            <a:avLst/>
          </a:prstGeom>
        </p:spPr>
        <p:txBody>
          <a:bodyPr anchor="t" rtlCol="false" tIns="0" lIns="0" bIns="0" rIns="0">
            <a:spAutoFit/>
          </a:bodyPr>
          <a:lstStyle/>
          <a:p>
            <a:pPr algn="l">
              <a:lnSpc>
                <a:spcPts val="2874"/>
              </a:lnSpc>
            </a:pPr>
            <a:r>
              <a:rPr lang="en-US" b="true" sz="2874">
                <a:solidFill>
                  <a:srgbClr val="000000"/>
                </a:solidFill>
                <a:latin typeface="Glacial Indifference Bold"/>
                <a:ea typeface="Glacial Indifference Bold"/>
                <a:cs typeface="Glacial Indifference Bold"/>
                <a:sym typeface="Glacial Indifference Bold"/>
              </a:rPr>
              <a:t>1</a:t>
            </a:r>
          </a:p>
        </p:txBody>
      </p:sp>
      <p:sp>
        <p:nvSpPr>
          <p:cNvPr name="TextBox 12" id="12"/>
          <p:cNvSpPr txBox="true"/>
          <p:nvPr/>
        </p:nvSpPr>
        <p:spPr>
          <a:xfrm rot="0">
            <a:off x="1240185" y="4968031"/>
            <a:ext cx="3892748" cy="361950"/>
          </a:xfrm>
          <a:prstGeom prst="rect">
            <a:avLst/>
          </a:prstGeom>
        </p:spPr>
        <p:txBody>
          <a:bodyPr anchor="t" rtlCol="false" tIns="0" lIns="0" bIns="0" rIns="0">
            <a:spAutoFit/>
          </a:bodyPr>
          <a:lstStyle/>
          <a:p>
            <a:pPr algn="l">
              <a:lnSpc>
                <a:spcPts val="2999"/>
              </a:lnSpc>
            </a:pPr>
            <a:r>
              <a:rPr lang="en-US" b="true" sz="2437">
                <a:solidFill>
                  <a:srgbClr val="E5E3D8"/>
                </a:solidFill>
                <a:latin typeface="Glacial Indifference Bold"/>
                <a:ea typeface="Glacial Indifference Bold"/>
                <a:cs typeface="Glacial Indifference Bold"/>
                <a:sym typeface="Glacial Indifference Bold"/>
              </a:rPr>
              <a:t>Bewertung der Entwicklung</a:t>
            </a:r>
          </a:p>
        </p:txBody>
      </p:sp>
      <p:sp>
        <p:nvSpPr>
          <p:cNvPr name="TextBox 13" id="13"/>
          <p:cNvSpPr txBox="true"/>
          <p:nvPr/>
        </p:nvSpPr>
        <p:spPr>
          <a:xfrm rot="0">
            <a:off x="1240185" y="5418833"/>
            <a:ext cx="4773216" cy="2327275"/>
          </a:xfrm>
          <a:prstGeom prst="rect">
            <a:avLst/>
          </a:prstGeom>
        </p:spPr>
        <p:txBody>
          <a:bodyPr anchor="t" rtlCol="false" tIns="0" lIns="0" bIns="0" rIns="0">
            <a:spAutoFit/>
          </a:bodyPr>
          <a:lstStyle/>
          <a:p>
            <a:pPr algn="l">
              <a:lnSpc>
                <a:spcPts val="3125"/>
              </a:lnSpc>
            </a:pPr>
            <a:r>
              <a:rPr lang="en-US" sz="1937">
                <a:solidFill>
                  <a:srgbClr val="E5E3D8"/>
                </a:solidFill>
                <a:latin typeface="Glacial Indifference"/>
                <a:ea typeface="Glacial Indifference"/>
                <a:cs typeface="Glacial Indifference"/>
                <a:sym typeface="Glacial Indifference"/>
              </a:rPr>
              <a:t>Sehnsucht bietet Orientierung im Hinblick auf die Bewertung der eigenen Entwicklung, nicht nur auf das eigene Leben bezogen, sondern auch in Bezug auf die allgemeine individuelle und gesellschaftliche Lebensqualität.</a:t>
            </a:r>
          </a:p>
        </p:txBody>
      </p:sp>
      <p:grpSp>
        <p:nvGrpSpPr>
          <p:cNvPr name="Group 14" id="14"/>
          <p:cNvGrpSpPr/>
          <p:nvPr/>
        </p:nvGrpSpPr>
        <p:grpSpPr>
          <a:xfrm rot="0">
            <a:off x="6504534" y="3971181"/>
            <a:ext cx="5278785" cy="753666"/>
            <a:chOff x="0" y="0"/>
            <a:chExt cx="7038380" cy="1004888"/>
          </a:xfrm>
        </p:grpSpPr>
        <p:sp>
          <p:nvSpPr>
            <p:cNvPr name="Freeform 15" id="15"/>
            <p:cNvSpPr/>
            <p:nvPr/>
          </p:nvSpPr>
          <p:spPr>
            <a:xfrm flipH="false" flipV="false" rot="0">
              <a:off x="6350" y="6350"/>
              <a:ext cx="7025640" cy="992124"/>
            </a:xfrm>
            <a:custGeom>
              <a:avLst/>
              <a:gdLst/>
              <a:ahLst/>
              <a:cxnLst/>
              <a:rect r="r" b="b" t="t" l="l"/>
              <a:pathLst>
                <a:path h="992124" w="7025640">
                  <a:moveTo>
                    <a:pt x="0" y="496062"/>
                  </a:moveTo>
                  <a:cubicBezTo>
                    <a:pt x="0" y="222123"/>
                    <a:pt x="224536" y="0"/>
                    <a:pt x="501523" y="0"/>
                  </a:cubicBezTo>
                  <a:lnTo>
                    <a:pt x="6524117" y="0"/>
                  </a:lnTo>
                  <a:cubicBezTo>
                    <a:pt x="6801104" y="0"/>
                    <a:pt x="7025640" y="222123"/>
                    <a:pt x="7025640" y="496062"/>
                  </a:cubicBezTo>
                  <a:cubicBezTo>
                    <a:pt x="7025640" y="770001"/>
                    <a:pt x="6801104" y="992124"/>
                    <a:pt x="6524117" y="992124"/>
                  </a:cubicBezTo>
                  <a:lnTo>
                    <a:pt x="501523" y="992124"/>
                  </a:lnTo>
                  <a:cubicBezTo>
                    <a:pt x="224536" y="992251"/>
                    <a:pt x="0" y="770128"/>
                    <a:pt x="0" y="496062"/>
                  </a:cubicBezTo>
                  <a:close/>
                </a:path>
              </a:pathLst>
            </a:custGeom>
            <a:solidFill>
              <a:srgbClr val="DDB35F"/>
            </a:solidFill>
            <a:ln w="12700">
              <a:solidFill>
                <a:srgbClr val="000000"/>
              </a:solidFill>
            </a:ln>
          </p:spPr>
        </p:sp>
        <p:sp>
          <p:nvSpPr>
            <p:cNvPr name="Freeform 16" id="16"/>
            <p:cNvSpPr/>
            <p:nvPr/>
          </p:nvSpPr>
          <p:spPr>
            <a:xfrm flipH="false" flipV="false" rot="0">
              <a:off x="0" y="0"/>
              <a:ext cx="7038340" cy="1004824"/>
            </a:xfrm>
            <a:custGeom>
              <a:avLst/>
              <a:gdLst/>
              <a:ahLst/>
              <a:cxnLst/>
              <a:rect r="r" b="b" t="t" l="l"/>
              <a:pathLst>
                <a:path h="1004824" w="7038340">
                  <a:moveTo>
                    <a:pt x="0" y="502412"/>
                  </a:moveTo>
                  <a:cubicBezTo>
                    <a:pt x="0" y="224917"/>
                    <a:pt x="227457" y="0"/>
                    <a:pt x="507873" y="0"/>
                  </a:cubicBezTo>
                  <a:lnTo>
                    <a:pt x="6530467" y="0"/>
                  </a:lnTo>
                  <a:lnTo>
                    <a:pt x="6530467" y="6350"/>
                  </a:lnTo>
                  <a:lnTo>
                    <a:pt x="6530467" y="0"/>
                  </a:lnTo>
                  <a:cubicBezTo>
                    <a:pt x="6810883" y="0"/>
                    <a:pt x="7038340" y="224917"/>
                    <a:pt x="7038340" y="502412"/>
                  </a:cubicBezTo>
                  <a:lnTo>
                    <a:pt x="7031990" y="502412"/>
                  </a:lnTo>
                  <a:lnTo>
                    <a:pt x="7038340" y="502412"/>
                  </a:lnTo>
                  <a:lnTo>
                    <a:pt x="7031990" y="502412"/>
                  </a:lnTo>
                  <a:lnTo>
                    <a:pt x="7038340" y="502412"/>
                  </a:lnTo>
                  <a:cubicBezTo>
                    <a:pt x="7038340" y="779907"/>
                    <a:pt x="6810883" y="1004824"/>
                    <a:pt x="6530467" y="1004824"/>
                  </a:cubicBezTo>
                  <a:lnTo>
                    <a:pt x="6530467" y="998474"/>
                  </a:lnTo>
                  <a:lnTo>
                    <a:pt x="6530467" y="1004824"/>
                  </a:lnTo>
                  <a:lnTo>
                    <a:pt x="507873" y="1004824"/>
                  </a:lnTo>
                  <a:lnTo>
                    <a:pt x="507873" y="998474"/>
                  </a:lnTo>
                  <a:lnTo>
                    <a:pt x="507873" y="1004824"/>
                  </a:lnTo>
                  <a:cubicBezTo>
                    <a:pt x="227457" y="1004951"/>
                    <a:pt x="0" y="780034"/>
                    <a:pt x="0" y="502412"/>
                  </a:cubicBezTo>
                  <a:cubicBezTo>
                    <a:pt x="0" y="498856"/>
                    <a:pt x="2794" y="496062"/>
                    <a:pt x="6350" y="496062"/>
                  </a:cubicBezTo>
                  <a:lnTo>
                    <a:pt x="6350" y="502412"/>
                  </a:lnTo>
                  <a:lnTo>
                    <a:pt x="0" y="502412"/>
                  </a:lnTo>
                  <a:moveTo>
                    <a:pt x="12700" y="502412"/>
                  </a:moveTo>
                  <a:cubicBezTo>
                    <a:pt x="12700" y="505968"/>
                    <a:pt x="9906" y="508762"/>
                    <a:pt x="6350" y="508762"/>
                  </a:cubicBezTo>
                  <a:lnTo>
                    <a:pt x="6350" y="502412"/>
                  </a:lnTo>
                  <a:lnTo>
                    <a:pt x="12700" y="502412"/>
                  </a:lnTo>
                  <a:cubicBezTo>
                    <a:pt x="12700" y="772795"/>
                    <a:pt x="234315" y="992251"/>
                    <a:pt x="507873" y="992251"/>
                  </a:cubicBezTo>
                  <a:lnTo>
                    <a:pt x="6530467" y="992251"/>
                  </a:lnTo>
                  <a:cubicBezTo>
                    <a:pt x="6804025" y="992251"/>
                    <a:pt x="7025640" y="772922"/>
                    <a:pt x="7025640" y="502539"/>
                  </a:cubicBezTo>
                  <a:cubicBezTo>
                    <a:pt x="7025640" y="232156"/>
                    <a:pt x="6804025" y="12700"/>
                    <a:pt x="6530467" y="12700"/>
                  </a:cubicBezTo>
                  <a:lnTo>
                    <a:pt x="507873" y="12700"/>
                  </a:lnTo>
                  <a:lnTo>
                    <a:pt x="507873" y="6350"/>
                  </a:lnTo>
                  <a:lnTo>
                    <a:pt x="507873" y="12700"/>
                  </a:lnTo>
                  <a:cubicBezTo>
                    <a:pt x="234315" y="12700"/>
                    <a:pt x="12700" y="232029"/>
                    <a:pt x="12700" y="502412"/>
                  </a:cubicBezTo>
                  <a:close/>
                </a:path>
              </a:pathLst>
            </a:custGeom>
            <a:solidFill>
              <a:srgbClr val="8C2725"/>
            </a:solidFill>
            <a:ln w="12700">
              <a:solidFill>
                <a:srgbClr val="000000"/>
              </a:solidFill>
            </a:ln>
          </p:spPr>
        </p:sp>
      </p:grpSp>
      <p:sp>
        <p:nvSpPr>
          <p:cNvPr name="TextBox 17" id="17"/>
          <p:cNvSpPr txBox="true"/>
          <p:nvPr/>
        </p:nvSpPr>
        <p:spPr>
          <a:xfrm rot="0">
            <a:off x="8957816" y="4172545"/>
            <a:ext cx="188863" cy="377825"/>
          </a:xfrm>
          <a:prstGeom prst="rect">
            <a:avLst/>
          </a:prstGeom>
        </p:spPr>
        <p:txBody>
          <a:bodyPr anchor="t" rtlCol="false" tIns="0" lIns="0" bIns="0" rIns="0">
            <a:spAutoFit/>
          </a:bodyPr>
          <a:lstStyle/>
          <a:p>
            <a:pPr algn="l">
              <a:lnSpc>
                <a:spcPts val="2874"/>
              </a:lnSpc>
            </a:pPr>
            <a:r>
              <a:rPr lang="en-US" b="true" sz="2874">
                <a:solidFill>
                  <a:srgbClr val="000000"/>
                </a:solidFill>
                <a:latin typeface="Glacial Indifference Bold"/>
                <a:ea typeface="Glacial Indifference Bold"/>
                <a:cs typeface="Glacial Indifference Bold"/>
                <a:sym typeface="Glacial Indifference Bold"/>
              </a:rPr>
              <a:t>2</a:t>
            </a:r>
          </a:p>
        </p:txBody>
      </p:sp>
      <p:sp>
        <p:nvSpPr>
          <p:cNvPr name="TextBox 18" id="18"/>
          <p:cNvSpPr txBox="true"/>
          <p:nvPr/>
        </p:nvSpPr>
        <p:spPr>
          <a:xfrm rot="0">
            <a:off x="6757244" y="4968031"/>
            <a:ext cx="4773365" cy="733425"/>
          </a:xfrm>
          <a:prstGeom prst="rect">
            <a:avLst/>
          </a:prstGeom>
        </p:spPr>
        <p:txBody>
          <a:bodyPr anchor="t" rtlCol="false" tIns="0" lIns="0" bIns="0" rIns="0">
            <a:spAutoFit/>
          </a:bodyPr>
          <a:lstStyle/>
          <a:p>
            <a:pPr algn="l">
              <a:lnSpc>
                <a:spcPts val="2999"/>
              </a:lnSpc>
            </a:pPr>
            <a:r>
              <a:rPr lang="en-US" b="true" sz="2437">
                <a:solidFill>
                  <a:srgbClr val="E5E3D8"/>
                </a:solidFill>
                <a:latin typeface="Glacial Indifference Bold"/>
                <a:ea typeface="Glacial Indifference Bold"/>
                <a:cs typeface="Glacial Indifference Bold"/>
                <a:sym typeface="Glacial Indifference Bold"/>
              </a:rPr>
              <a:t>Auseinandersetzung mit Unvollkommenheit</a:t>
            </a:r>
          </a:p>
        </p:txBody>
      </p:sp>
      <p:sp>
        <p:nvSpPr>
          <p:cNvPr name="TextBox 19" id="19"/>
          <p:cNvSpPr txBox="true"/>
          <p:nvPr/>
        </p:nvSpPr>
        <p:spPr>
          <a:xfrm rot="0">
            <a:off x="6757244" y="5806529"/>
            <a:ext cx="4773365" cy="1936750"/>
          </a:xfrm>
          <a:prstGeom prst="rect">
            <a:avLst/>
          </a:prstGeom>
        </p:spPr>
        <p:txBody>
          <a:bodyPr anchor="t" rtlCol="false" tIns="0" lIns="0" bIns="0" rIns="0">
            <a:spAutoFit/>
          </a:bodyPr>
          <a:lstStyle/>
          <a:p>
            <a:pPr algn="l">
              <a:lnSpc>
                <a:spcPts val="3125"/>
              </a:lnSpc>
            </a:pPr>
            <a:r>
              <a:rPr lang="en-US" sz="1937">
                <a:solidFill>
                  <a:srgbClr val="E5E3D8"/>
                </a:solidFill>
                <a:latin typeface="Glacial Indifference"/>
                <a:ea typeface="Glacial Indifference"/>
                <a:cs typeface="Glacial Indifference"/>
                <a:sym typeface="Glacial Indifference"/>
              </a:rPr>
              <a:t>Die Einsicht in die prinzipielle Unerreichbarkeit optimaler Zustände motiviert dazu, über den Status quo hinauszudenken und neue, innovative Lösungen zu suchen.</a:t>
            </a:r>
          </a:p>
        </p:txBody>
      </p:sp>
      <p:grpSp>
        <p:nvGrpSpPr>
          <p:cNvPr name="Group 20" id="20"/>
          <p:cNvGrpSpPr/>
          <p:nvPr/>
        </p:nvGrpSpPr>
        <p:grpSpPr>
          <a:xfrm rot="0">
            <a:off x="12021741" y="3971181"/>
            <a:ext cx="5278636" cy="753666"/>
            <a:chOff x="0" y="0"/>
            <a:chExt cx="7038182" cy="1004888"/>
          </a:xfrm>
        </p:grpSpPr>
        <p:sp>
          <p:nvSpPr>
            <p:cNvPr name="Freeform 21" id="21"/>
            <p:cNvSpPr/>
            <p:nvPr/>
          </p:nvSpPr>
          <p:spPr>
            <a:xfrm flipH="false" flipV="false" rot="0">
              <a:off x="6350" y="6350"/>
              <a:ext cx="7025513" cy="992251"/>
            </a:xfrm>
            <a:custGeom>
              <a:avLst/>
              <a:gdLst/>
              <a:ahLst/>
              <a:cxnLst/>
              <a:rect r="r" b="b" t="t" l="l"/>
              <a:pathLst>
                <a:path h="992251" w="7025513">
                  <a:moveTo>
                    <a:pt x="0" y="496062"/>
                  </a:moveTo>
                  <a:cubicBezTo>
                    <a:pt x="0" y="222123"/>
                    <a:pt x="224536" y="0"/>
                    <a:pt x="501523" y="0"/>
                  </a:cubicBezTo>
                  <a:lnTo>
                    <a:pt x="6523990" y="0"/>
                  </a:lnTo>
                  <a:cubicBezTo>
                    <a:pt x="6800977" y="0"/>
                    <a:pt x="7025513" y="222123"/>
                    <a:pt x="7025513" y="496062"/>
                  </a:cubicBezTo>
                  <a:cubicBezTo>
                    <a:pt x="7025513" y="770001"/>
                    <a:pt x="6800977" y="992251"/>
                    <a:pt x="6523990" y="992251"/>
                  </a:cubicBezTo>
                  <a:lnTo>
                    <a:pt x="501523" y="992251"/>
                  </a:lnTo>
                  <a:cubicBezTo>
                    <a:pt x="224536" y="992251"/>
                    <a:pt x="0" y="770128"/>
                    <a:pt x="0" y="496062"/>
                  </a:cubicBezTo>
                  <a:close/>
                </a:path>
              </a:pathLst>
            </a:custGeom>
            <a:solidFill>
              <a:srgbClr val="DDB35F"/>
            </a:solidFill>
            <a:ln w="12700">
              <a:solidFill>
                <a:srgbClr val="000000"/>
              </a:solidFill>
            </a:ln>
          </p:spPr>
        </p:sp>
        <p:sp>
          <p:nvSpPr>
            <p:cNvPr name="Freeform 22" id="22"/>
            <p:cNvSpPr/>
            <p:nvPr/>
          </p:nvSpPr>
          <p:spPr>
            <a:xfrm flipH="false" flipV="false" rot="0">
              <a:off x="0" y="0"/>
              <a:ext cx="7038213" cy="1004824"/>
            </a:xfrm>
            <a:custGeom>
              <a:avLst/>
              <a:gdLst/>
              <a:ahLst/>
              <a:cxnLst/>
              <a:rect r="r" b="b" t="t" l="l"/>
              <a:pathLst>
                <a:path h="1004824" w="7038213">
                  <a:moveTo>
                    <a:pt x="0" y="502412"/>
                  </a:moveTo>
                  <a:cubicBezTo>
                    <a:pt x="0" y="224917"/>
                    <a:pt x="227457" y="0"/>
                    <a:pt x="507873" y="0"/>
                  </a:cubicBezTo>
                  <a:lnTo>
                    <a:pt x="6530340" y="0"/>
                  </a:lnTo>
                  <a:lnTo>
                    <a:pt x="6530340" y="6350"/>
                  </a:lnTo>
                  <a:lnTo>
                    <a:pt x="6530340" y="0"/>
                  </a:lnTo>
                  <a:cubicBezTo>
                    <a:pt x="6810756" y="0"/>
                    <a:pt x="7038213" y="224917"/>
                    <a:pt x="7038213" y="502412"/>
                  </a:cubicBezTo>
                  <a:lnTo>
                    <a:pt x="7031863" y="502412"/>
                  </a:lnTo>
                  <a:lnTo>
                    <a:pt x="7038213" y="502412"/>
                  </a:lnTo>
                  <a:lnTo>
                    <a:pt x="7031863" y="502412"/>
                  </a:lnTo>
                  <a:lnTo>
                    <a:pt x="7038213" y="502412"/>
                  </a:lnTo>
                  <a:cubicBezTo>
                    <a:pt x="7038213" y="779907"/>
                    <a:pt x="6810756" y="1004824"/>
                    <a:pt x="6530340" y="1004824"/>
                  </a:cubicBezTo>
                  <a:lnTo>
                    <a:pt x="6530340" y="998474"/>
                  </a:lnTo>
                  <a:lnTo>
                    <a:pt x="6530340" y="1004824"/>
                  </a:lnTo>
                  <a:lnTo>
                    <a:pt x="507873" y="1004824"/>
                  </a:lnTo>
                  <a:lnTo>
                    <a:pt x="507873" y="998474"/>
                  </a:lnTo>
                  <a:lnTo>
                    <a:pt x="507873" y="1004824"/>
                  </a:lnTo>
                  <a:cubicBezTo>
                    <a:pt x="227457" y="1004951"/>
                    <a:pt x="0" y="780034"/>
                    <a:pt x="0" y="502412"/>
                  </a:cubicBezTo>
                  <a:cubicBezTo>
                    <a:pt x="0" y="498856"/>
                    <a:pt x="2794" y="496062"/>
                    <a:pt x="6350" y="496062"/>
                  </a:cubicBezTo>
                  <a:lnTo>
                    <a:pt x="6350" y="502412"/>
                  </a:lnTo>
                  <a:lnTo>
                    <a:pt x="0" y="502412"/>
                  </a:lnTo>
                  <a:moveTo>
                    <a:pt x="12700" y="502412"/>
                  </a:moveTo>
                  <a:cubicBezTo>
                    <a:pt x="12700" y="505968"/>
                    <a:pt x="9906" y="508762"/>
                    <a:pt x="6350" y="508762"/>
                  </a:cubicBezTo>
                  <a:lnTo>
                    <a:pt x="6350" y="502412"/>
                  </a:lnTo>
                  <a:lnTo>
                    <a:pt x="12700" y="502412"/>
                  </a:lnTo>
                  <a:cubicBezTo>
                    <a:pt x="12700" y="772795"/>
                    <a:pt x="234315" y="992251"/>
                    <a:pt x="507873" y="992251"/>
                  </a:cubicBezTo>
                  <a:lnTo>
                    <a:pt x="6530340" y="992251"/>
                  </a:lnTo>
                  <a:cubicBezTo>
                    <a:pt x="6803898" y="992251"/>
                    <a:pt x="7025513" y="772922"/>
                    <a:pt x="7025513" y="502539"/>
                  </a:cubicBezTo>
                  <a:cubicBezTo>
                    <a:pt x="7025513" y="232156"/>
                    <a:pt x="6803898" y="12700"/>
                    <a:pt x="6530340" y="12700"/>
                  </a:cubicBezTo>
                  <a:lnTo>
                    <a:pt x="507873" y="12700"/>
                  </a:lnTo>
                  <a:lnTo>
                    <a:pt x="507873" y="6350"/>
                  </a:lnTo>
                  <a:lnTo>
                    <a:pt x="507873" y="12700"/>
                  </a:lnTo>
                  <a:cubicBezTo>
                    <a:pt x="234315" y="12700"/>
                    <a:pt x="12700" y="232029"/>
                    <a:pt x="12700" y="502412"/>
                  </a:cubicBezTo>
                  <a:close/>
                </a:path>
              </a:pathLst>
            </a:custGeom>
            <a:solidFill>
              <a:srgbClr val="8C2725"/>
            </a:solidFill>
            <a:ln w="12700">
              <a:solidFill>
                <a:srgbClr val="000000"/>
              </a:solidFill>
            </a:ln>
          </p:spPr>
        </p:sp>
      </p:grpSp>
      <p:sp>
        <p:nvSpPr>
          <p:cNvPr name="TextBox 23" id="23"/>
          <p:cNvSpPr txBox="true"/>
          <p:nvPr/>
        </p:nvSpPr>
        <p:spPr>
          <a:xfrm rot="0">
            <a:off x="14475024" y="4172545"/>
            <a:ext cx="196900" cy="377825"/>
          </a:xfrm>
          <a:prstGeom prst="rect">
            <a:avLst/>
          </a:prstGeom>
        </p:spPr>
        <p:txBody>
          <a:bodyPr anchor="t" rtlCol="false" tIns="0" lIns="0" bIns="0" rIns="0">
            <a:spAutoFit/>
          </a:bodyPr>
          <a:lstStyle/>
          <a:p>
            <a:pPr algn="l">
              <a:lnSpc>
                <a:spcPts val="2874"/>
              </a:lnSpc>
            </a:pPr>
            <a:r>
              <a:rPr lang="en-US" b="true" sz="2874">
                <a:solidFill>
                  <a:srgbClr val="000000"/>
                </a:solidFill>
                <a:latin typeface="Glacial Indifference Bold"/>
                <a:ea typeface="Glacial Indifference Bold"/>
                <a:cs typeface="Glacial Indifference Bold"/>
                <a:sym typeface="Glacial Indifference Bold"/>
              </a:rPr>
              <a:t>3</a:t>
            </a:r>
          </a:p>
        </p:txBody>
      </p:sp>
      <p:sp>
        <p:nvSpPr>
          <p:cNvPr name="TextBox 24" id="24"/>
          <p:cNvSpPr txBox="true"/>
          <p:nvPr/>
        </p:nvSpPr>
        <p:spPr>
          <a:xfrm rot="0">
            <a:off x="12274451" y="4968031"/>
            <a:ext cx="4780062" cy="361950"/>
          </a:xfrm>
          <a:prstGeom prst="rect">
            <a:avLst/>
          </a:prstGeom>
        </p:spPr>
        <p:txBody>
          <a:bodyPr anchor="t" rtlCol="false" tIns="0" lIns="0" bIns="0" rIns="0">
            <a:spAutoFit/>
          </a:bodyPr>
          <a:lstStyle/>
          <a:p>
            <a:pPr algn="l">
              <a:lnSpc>
                <a:spcPts val="2999"/>
              </a:lnSpc>
            </a:pPr>
            <a:r>
              <a:rPr lang="en-US" b="true" sz="2437">
                <a:solidFill>
                  <a:srgbClr val="E5E3D8"/>
                </a:solidFill>
                <a:latin typeface="Glacial Indifference Bold"/>
                <a:ea typeface="Glacial Indifference Bold"/>
                <a:cs typeface="Glacial Indifference Bold"/>
                <a:sym typeface="Glacial Indifference Bold"/>
              </a:rPr>
              <a:t>Wertschätzung des Vorhandenen</a:t>
            </a:r>
          </a:p>
        </p:txBody>
      </p:sp>
      <p:sp>
        <p:nvSpPr>
          <p:cNvPr name="TextBox 25" id="25"/>
          <p:cNvSpPr txBox="true"/>
          <p:nvPr/>
        </p:nvSpPr>
        <p:spPr>
          <a:xfrm rot="0">
            <a:off x="12274451" y="5418833"/>
            <a:ext cx="4773216" cy="2717800"/>
          </a:xfrm>
          <a:prstGeom prst="rect">
            <a:avLst/>
          </a:prstGeom>
        </p:spPr>
        <p:txBody>
          <a:bodyPr anchor="t" rtlCol="false" tIns="0" lIns="0" bIns="0" rIns="0">
            <a:spAutoFit/>
          </a:bodyPr>
          <a:lstStyle/>
          <a:p>
            <a:pPr algn="l">
              <a:lnSpc>
                <a:spcPts val="3125"/>
              </a:lnSpc>
            </a:pPr>
            <a:r>
              <a:rPr lang="en-US" sz="1937">
                <a:solidFill>
                  <a:srgbClr val="E5E3D8"/>
                </a:solidFill>
                <a:latin typeface="Glacial Indifference"/>
                <a:ea typeface="Glacial Indifference"/>
                <a:cs typeface="Glacial Indifference"/>
                <a:sym typeface="Glacial Indifference"/>
              </a:rPr>
              <a:t>Die bewusste Anerkennung des bereits Erreichten und Vorhandenen schafft eine gesunde Balance zur Sehnsucht. Diese Wertschätzung verhindert, dass der Fokus auf das Fehlende in chronische Unzufriedenheit umschlägt und ermöglicht konstruktive Entwicklung.</a:t>
            </a:r>
          </a:p>
        </p:txBody>
      </p:sp>
    </p:spTree>
  </p:cSld>
  <p:clrMapOvr>
    <a:masterClrMapping/>
  </p:clrMapOvr>
</p:sld>
</file>

<file path=ppt/slides/slide15.xml><?xml version="1.0" encoding="utf-8"?>
<p:sld xmlns:p="http://schemas.openxmlformats.org/presentationml/2006/main" xmlns:a="http://schemas.openxmlformats.org/drawingml/2006/main">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2B4738"/>
            </a:solidFill>
            <a:ln w="12700">
              <a:solidFill>
                <a:srgbClr val="000000"/>
              </a:solidFill>
            </a:ln>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2B4738"/>
            </a:solidFill>
            <a:ln w="12700">
              <a:solidFill>
                <a:srgbClr val="000000"/>
              </a:solidFill>
            </a:ln>
          </p:spPr>
        </p:sp>
      </p:grpSp>
      <p:sp>
        <p:nvSpPr>
          <p:cNvPr name="TextBox 6" id="6"/>
          <p:cNvSpPr txBox="true"/>
          <p:nvPr/>
        </p:nvSpPr>
        <p:spPr>
          <a:xfrm rot="0">
            <a:off x="992237" y="1107132"/>
            <a:ext cx="12350353" cy="754062"/>
          </a:xfrm>
          <a:prstGeom prst="rect">
            <a:avLst/>
          </a:prstGeom>
        </p:spPr>
        <p:txBody>
          <a:bodyPr anchor="t" rtlCol="false" tIns="0" lIns="0" bIns="0" rIns="0">
            <a:spAutoFit/>
          </a:bodyPr>
          <a:lstStyle/>
          <a:p>
            <a:pPr algn="l">
              <a:lnSpc>
                <a:spcPts val="6062"/>
              </a:lnSpc>
            </a:pPr>
            <a:r>
              <a:rPr lang="en-US" b="true" sz="4875">
                <a:solidFill>
                  <a:srgbClr val="E5E3D8"/>
                </a:solidFill>
                <a:latin typeface="Glacial Indifference Bold"/>
                <a:ea typeface="Glacial Indifference Bold"/>
                <a:cs typeface="Glacial Indifference Bold"/>
                <a:sym typeface="Glacial Indifference Bold"/>
              </a:rPr>
              <a:t>Kreative Kraft und alternative Perspektiven</a:t>
            </a:r>
          </a:p>
        </p:txBody>
      </p:sp>
      <p:sp>
        <p:nvSpPr>
          <p:cNvPr name="TextBox 7" id="7"/>
          <p:cNvSpPr txBox="true"/>
          <p:nvPr/>
        </p:nvSpPr>
        <p:spPr>
          <a:xfrm rot="0">
            <a:off x="992237" y="2410866"/>
            <a:ext cx="7849195" cy="1546225"/>
          </a:xfrm>
          <a:prstGeom prst="rect">
            <a:avLst/>
          </a:prstGeom>
        </p:spPr>
        <p:txBody>
          <a:bodyPr anchor="t" rtlCol="false" tIns="0" lIns="0" bIns="0" rIns="0">
            <a:spAutoFit/>
          </a:bodyPr>
          <a:lstStyle/>
          <a:p>
            <a:pPr algn="l">
              <a:lnSpc>
                <a:spcPts val="3125"/>
              </a:lnSpc>
            </a:pPr>
            <a:r>
              <a:rPr lang="en-US" sz="1937">
                <a:solidFill>
                  <a:srgbClr val="E5E3D8"/>
                </a:solidFill>
                <a:latin typeface="Glacial Indifference"/>
                <a:ea typeface="Glacial Indifference"/>
                <a:cs typeface="Glacial Indifference"/>
                <a:sym typeface="Glacial Indifference"/>
              </a:rPr>
              <a:t>Sehnsucht wird als eine potenziell kreative Kraft beschrieben, die Menschen motiviert, über den Status quo hinauszudenken. Dieser kreative Impuls ist auch für die politische Bildung relevant, da sie das Aufbrechen starrer Strukturen unterstützt.</a:t>
            </a:r>
          </a:p>
        </p:txBody>
      </p:sp>
      <p:grpSp>
        <p:nvGrpSpPr>
          <p:cNvPr name="Group 8" id="8"/>
          <p:cNvGrpSpPr/>
          <p:nvPr/>
        </p:nvGrpSpPr>
        <p:grpSpPr>
          <a:xfrm rot="0">
            <a:off x="9451330" y="2547640"/>
            <a:ext cx="7858720" cy="1953965"/>
            <a:chOff x="0" y="0"/>
            <a:chExt cx="10478293" cy="2605287"/>
          </a:xfrm>
        </p:grpSpPr>
        <p:sp>
          <p:nvSpPr>
            <p:cNvPr name="Freeform 9" id="9"/>
            <p:cNvSpPr/>
            <p:nvPr/>
          </p:nvSpPr>
          <p:spPr>
            <a:xfrm flipH="false" flipV="false" rot="0">
              <a:off x="6350" y="6350"/>
              <a:ext cx="10465562" cy="2592578"/>
            </a:xfrm>
            <a:custGeom>
              <a:avLst/>
              <a:gdLst/>
              <a:ahLst/>
              <a:cxnLst/>
              <a:rect r="r" b="b" t="t" l="l"/>
              <a:pathLst>
                <a:path h="2592578" w="10465562">
                  <a:moveTo>
                    <a:pt x="0" y="138938"/>
                  </a:moveTo>
                  <a:cubicBezTo>
                    <a:pt x="0" y="62230"/>
                    <a:pt x="62484" y="0"/>
                    <a:pt x="139446" y="0"/>
                  </a:cubicBezTo>
                  <a:lnTo>
                    <a:pt x="10326115" y="0"/>
                  </a:lnTo>
                  <a:cubicBezTo>
                    <a:pt x="10403077" y="0"/>
                    <a:pt x="10465562" y="62230"/>
                    <a:pt x="10465562" y="138938"/>
                  </a:cubicBezTo>
                  <a:lnTo>
                    <a:pt x="10465562" y="2453640"/>
                  </a:lnTo>
                  <a:cubicBezTo>
                    <a:pt x="10465562" y="2530348"/>
                    <a:pt x="10403077" y="2592578"/>
                    <a:pt x="10326115" y="2592578"/>
                  </a:cubicBezTo>
                  <a:lnTo>
                    <a:pt x="139446" y="2592578"/>
                  </a:lnTo>
                  <a:cubicBezTo>
                    <a:pt x="62484" y="2592578"/>
                    <a:pt x="0" y="2530348"/>
                    <a:pt x="0" y="2453640"/>
                  </a:cubicBezTo>
                  <a:close/>
                </a:path>
              </a:pathLst>
            </a:custGeom>
            <a:solidFill>
              <a:srgbClr val="DDB35F"/>
            </a:solidFill>
            <a:ln w="12700">
              <a:solidFill>
                <a:srgbClr val="000000"/>
              </a:solidFill>
            </a:ln>
          </p:spPr>
        </p:sp>
        <p:sp>
          <p:nvSpPr>
            <p:cNvPr name="Freeform 10" id="10"/>
            <p:cNvSpPr/>
            <p:nvPr/>
          </p:nvSpPr>
          <p:spPr>
            <a:xfrm flipH="false" flipV="false" rot="0">
              <a:off x="0" y="0"/>
              <a:ext cx="10478262" cy="2605278"/>
            </a:xfrm>
            <a:custGeom>
              <a:avLst/>
              <a:gdLst/>
              <a:ahLst/>
              <a:cxnLst/>
              <a:rect r="r" b="b" t="t" l="l"/>
              <a:pathLst>
                <a:path h="2605278" w="10478262">
                  <a:moveTo>
                    <a:pt x="0" y="145288"/>
                  </a:moveTo>
                  <a:cubicBezTo>
                    <a:pt x="0" y="65024"/>
                    <a:pt x="65278" y="0"/>
                    <a:pt x="145796" y="0"/>
                  </a:cubicBezTo>
                  <a:lnTo>
                    <a:pt x="10332465" y="0"/>
                  </a:lnTo>
                  <a:lnTo>
                    <a:pt x="10332465" y="6350"/>
                  </a:lnTo>
                  <a:lnTo>
                    <a:pt x="10332465" y="0"/>
                  </a:lnTo>
                  <a:cubicBezTo>
                    <a:pt x="10412984" y="0"/>
                    <a:pt x="10478262" y="65024"/>
                    <a:pt x="10478262" y="145288"/>
                  </a:cubicBezTo>
                  <a:lnTo>
                    <a:pt x="10471912" y="145288"/>
                  </a:lnTo>
                  <a:lnTo>
                    <a:pt x="10478262" y="145288"/>
                  </a:lnTo>
                  <a:lnTo>
                    <a:pt x="10478262" y="2459990"/>
                  </a:lnTo>
                  <a:lnTo>
                    <a:pt x="10471912" y="2459990"/>
                  </a:lnTo>
                  <a:lnTo>
                    <a:pt x="10478262" y="2459990"/>
                  </a:lnTo>
                  <a:cubicBezTo>
                    <a:pt x="10478262" y="2540254"/>
                    <a:pt x="10412984" y="2605278"/>
                    <a:pt x="10332465" y="2605278"/>
                  </a:cubicBezTo>
                  <a:lnTo>
                    <a:pt x="10332465" y="2598928"/>
                  </a:lnTo>
                  <a:lnTo>
                    <a:pt x="10332465" y="2605278"/>
                  </a:lnTo>
                  <a:lnTo>
                    <a:pt x="145796" y="2605278"/>
                  </a:lnTo>
                  <a:lnTo>
                    <a:pt x="145796" y="2598928"/>
                  </a:lnTo>
                  <a:lnTo>
                    <a:pt x="145796" y="2605278"/>
                  </a:lnTo>
                  <a:cubicBezTo>
                    <a:pt x="65278" y="2605278"/>
                    <a:pt x="0" y="2540254"/>
                    <a:pt x="0" y="2459990"/>
                  </a:cubicBezTo>
                  <a:lnTo>
                    <a:pt x="0" y="145288"/>
                  </a:lnTo>
                  <a:lnTo>
                    <a:pt x="6350" y="145288"/>
                  </a:lnTo>
                  <a:lnTo>
                    <a:pt x="0" y="145288"/>
                  </a:lnTo>
                  <a:moveTo>
                    <a:pt x="12700" y="145288"/>
                  </a:moveTo>
                  <a:lnTo>
                    <a:pt x="12700" y="2459990"/>
                  </a:lnTo>
                  <a:lnTo>
                    <a:pt x="6350" y="2459990"/>
                  </a:lnTo>
                  <a:lnTo>
                    <a:pt x="12700" y="2459990"/>
                  </a:lnTo>
                  <a:cubicBezTo>
                    <a:pt x="12700" y="2533142"/>
                    <a:pt x="72263" y="2592578"/>
                    <a:pt x="145796" y="2592578"/>
                  </a:cubicBezTo>
                  <a:lnTo>
                    <a:pt x="10332465" y="2592578"/>
                  </a:lnTo>
                  <a:cubicBezTo>
                    <a:pt x="10405999" y="2592578"/>
                    <a:pt x="10465562" y="2533142"/>
                    <a:pt x="10465562" y="2459990"/>
                  </a:cubicBezTo>
                  <a:lnTo>
                    <a:pt x="10465562" y="145288"/>
                  </a:lnTo>
                  <a:cubicBezTo>
                    <a:pt x="10465562" y="72136"/>
                    <a:pt x="10405999" y="12700"/>
                    <a:pt x="10332466" y="12700"/>
                  </a:cubicBezTo>
                  <a:lnTo>
                    <a:pt x="145796" y="12700"/>
                  </a:lnTo>
                  <a:lnTo>
                    <a:pt x="145796" y="6350"/>
                  </a:lnTo>
                  <a:lnTo>
                    <a:pt x="145796" y="12700"/>
                  </a:lnTo>
                  <a:cubicBezTo>
                    <a:pt x="72263" y="12700"/>
                    <a:pt x="12700" y="72136"/>
                    <a:pt x="12700" y="145288"/>
                  </a:cubicBezTo>
                  <a:close/>
                </a:path>
              </a:pathLst>
            </a:custGeom>
            <a:solidFill>
              <a:srgbClr val="8C2725"/>
            </a:solidFill>
            <a:ln w="12700">
              <a:solidFill>
                <a:srgbClr val="000000"/>
              </a:solidFill>
            </a:ln>
          </p:spPr>
        </p:sp>
      </p:grpSp>
      <p:sp>
        <p:nvSpPr>
          <p:cNvPr name="TextBox 11" id="11"/>
          <p:cNvSpPr txBox="true"/>
          <p:nvPr/>
        </p:nvSpPr>
        <p:spPr>
          <a:xfrm rot="0">
            <a:off x="9713565" y="2809875"/>
            <a:ext cx="2926407" cy="361950"/>
          </a:xfrm>
          <a:prstGeom prst="rect">
            <a:avLst/>
          </a:prstGeom>
        </p:spPr>
        <p:txBody>
          <a:bodyPr anchor="t" rtlCol="false" tIns="0" lIns="0" bIns="0" rIns="0">
            <a:spAutoFit/>
          </a:bodyPr>
          <a:lstStyle/>
          <a:p>
            <a:pPr algn="l">
              <a:lnSpc>
                <a:spcPts val="2999"/>
              </a:lnSpc>
            </a:pPr>
            <a:r>
              <a:rPr lang="en-US" b="true" sz="2437">
                <a:solidFill>
                  <a:srgbClr val="000000"/>
                </a:solidFill>
                <a:latin typeface="Glacial Indifference Bold"/>
                <a:ea typeface="Glacial Indifference Bold"/>
                <a:cs typeface="Glacial Indifference Bold"/>
                <a:sym typeface="Glacial Indifference Bold"/>
              </a:rPr>
              <a:t>Alternative Stimmen</a:t>
            </a:r>
          </a:p>
        </p:txBody>
      </p:sp>
      <p:sp>
        <p:nvSpPr>
          <p:cNvPr name="TextBox 12" id="12"/>
          <p:cNvSpPr txBox="true"/>
          <p:nvPr/>
        </p:nvSpPr>
        <p:spPr>
          <a:xfrm rot="0">
            <a:off x="9713565" y="3359795"/>
            <a:ext cx="7334250" cy="765175"/>
          </a:xfrm>
          <a:prstGeom prst="rect">
            <a:avLst/>
          </a:prstGeom>
        </p:spPr>
        <p:txBody>
          <a:bodyPr anchor="t" rtlCol="false" tIns="0" lIns="0" bIns="0" rIns="0">
            <a:spAutoFit/>
          </a:bodyPr>
          <a:lstStyle/>
          <a:p>
            <a:pPr algn="l">
              <a:lnSpc>
                <a:spcPts val="3125"/>
              </a:lnSpc>
            </a:pPr>
            <a:r>
              <a:rPr lang="en-US" sz="1937">
                <a:solidFill>
                  <a:srgbClr val="000000"/>
                </a:solidFill>
                <a:latin typeface="Glacial Indifference"/>
                <a:ea typeface="Glacial Indifference"/>
                <a:cs typeface="Glacial Indifference"/>
                <a:sym typeface="Glacial Indifference"/>
              </a:rPr>
              <a:t>Medien wie Zines bieten eine Plattform für marginalisierte Stimmen und alternative Perspektiven</a:t>
            </a:r>
          </a:p>
        </p:txBody>
      </p:sp>
      <p:grpSp>
        <p:nvGrpSpPr>
          <p:cNvPr name="Group 13" id="13"/>
          <p:cNvGrpSpPr/>
          <p:nvPr/>
        </p:nvGrpSpPr>
        <p:grpSpPr>
          <a:xfrm rot="0">
            <a:off x="9451330" y="4740027"/>
            <a:ext cx="7858720" cy="1953965"/>
            <a:chOff x="0" y="0"/>
            <a:chExt cx="10478293" cy="2605287"/>
          </a:xfrm>
        </p:grpSpPr>
        <p:sp>
          <p:nvSpPr>
            <p:cNvPr name="Freeform 14" id="14"/>
            <p:cNvSpPr/>
            <p:nvPr/>
          </p:nvSpPr>
          <p:spPr>
            <a:xfrm flipH="false" flipV="false" rot="0">
              <a:off x="6350" y="6350"/>
              <a:ext cx="10465562" cy="2592578"/>
            </a:xfrm>
            <a:custGeom>
              <a:avLst/>
              <a:gdLst/>
              <a:ahLst/>
              <a:cxnLst/>
              <a:rect r="r" b="b" t="t" l="l"/>
              <a:pathLst>
                <a:path h="2592578" w="10465562">
                  <a:moveTo>
                    <a:pt x="0" y="138938"/>
                  </a:moveTo>
                  <a:cubicBezTo>
                    <a:pt x="0" y="62230"/>
                    <a:pt x="62484" y="0"/>
                    <a:pt x="139446" y="0"/>
                  </a:cubicBezTo>
                  <a:lnTo>
                    <a:pt x="10326115" y="0"/>
                  </a:lnTo>
                  <a:cubicBezTo>
                    <a:pt x="10403077" y="0"/>
                    <a:pt x="10465562" y="62230"/>
                    <a:pt x="10465562" y="138938"/>
                  </a:cubicBezTo>
                  <a:lnTo>
                    <a:pt x="10465562" y="2453640"/>
                  </a:lnTo>
                  <a:cubicBezTo>
                    <a:pt x="10465562" y="2530348"/>
                    <a:pt x="10403077" y="2592578"/>
                    <a:pt x="10326115" y="2592578"/>
                  </a:cubicBezTo>
                  <a:lnTo>
                    <a:pt x="139446" y="2592578"/>
                  </a:lnTo>
                  <a:cubicBezTo>
                    <a:pt x="62484" y="2592578"/>
                    <a:pt x="0" y="2530348"/>
                    <a:pt x="0" y="2453640"/>
                  </a:cubicBezTo>
                  <a:close/>
                </a:path>
              </a:pathLst>
            </a:custGeom>
            <a:solidFill>
              <a:srgbClr val="DDB35F"/>
            </a:solidFill>
            <a:ln w="12700">
              <a:solidFill>
                <a:srgbClr val="000000"/>
              </a:solidFill>
            </a:ln>
          </p:spPr>
        </p:sp>
        <p:sp>
          <p:nvSpPr>
            <p:cNvPr name="Freeform 15" id="15"/>
            <p:cNvSpPr/>
            <p:nvPr/>
          </p:nvSpPr>
          <p:spPr>
            <a:xfrm flipH="false" flipV="false" rot="0">
              <a:off x="0" y="0"/>
              <a:ext cx="10478262" cy="2605278"/>
            </a:xfrm>
            <a:custGeom>
              <a:avLst/>
              <a:gdLst/>
              <a:ahLst/>
              <a:cxnLst/>
              <a:rect r="r" b="b" t="t" l="l"/>
              <a:pathLst>
                <a:path h="2605278" w="10478262">
                  <a:moveTo>
                    <a:pt x="0" y="145288"/>
                  </a:moveTo>
                  <a:cubicBezTo>
                    <a:pt x="0" y="65024"/>
                    <a:pt x="65278" y="0"/>
                    <a:pt x="145796" y="0"/>
                  </a:cubicBezTo>
                  <a:lnTo>
                    <a:pt x="10332465" y="0"/>
                  </a:lnTo>
                  <a:lnTo>
                    <a:pt x="10332465" y="6350"/>
                  </a:lnTo>
                  <a:lnTo>
                    <a:pt x="10332465" y="0"/>
                  </a:lnTo>
                  <a:cubicBezTo>
                    <a:pt x="10412984" y="0"/>
                    <a:pt x="10478262" y="65024"/>
                    <a:pt x="10478262" y="145288"/>
                  </a:cubicBezTo>
                  <a:lnTo>
                    <a:pt x="10471912" y="145288"/>
                  </a:lnTo>
                  <a:lnTo>
                    <a:pt x="10478262" y="145288"/>
                  </a:lnTo>
                  <a:lnTo>
                    <a:pt x="10478262" y="2459990"/>
                  </a:lnTo>
                  <a:lnTo>
                    <a:pt x="10471912" y="2459990"/>
                  </a:lnTo>
                  <a:lnTo>
                    <a:pt x="10478262" y="2459990"/>
                  </a:lnTo>
                  <a:cubicBezTo>
                    <a:pt x="10478262" y="2540254"/>
                    <a:pt x="10412984" y="2605278"/>
                    <a:pt x="10332465" y="2605278"/>
                  </a:cubicBezTo>
                  <a:lnTo>
                    <a:pt x="10332465" y="2598928"/>
                  </a:lnTo>
                  <a:lnTo>
                    <a:pt x="10332465" y="2605278"/>
                  </a:lnTo>
                  <a:lnTo>
                    <a:pt x="145796" y="2605278"/>
                  </a:lnTo>
                  <a:lnTo>
                    <a:pt x="145796" y="2598928"/>
                  </a:lnTo>
                  <a:lnTo>
                    <a:pt x="145796" y="2605278"/>
                  </a:lnTo>
                  <a:cubicBezTo>
                    <a:pt x="65278" y="2605278"/>
                    <a:pt x="0" y="2540254"/>
                    <a:pt x="0" y="2459990"/>
                  </a:cubicBezTo>
                  <a:lnTo>
                    <a:pt x="0" y="145288"/>
                  </a:lnTo>
                  <a:lnTo>
                    <a:pt x="6350" y="145288"/>
                  </a:lnTo>
                  <a:lnTo>
                    <a:pt x="0" y="145288"/>
                  </a:lnTo>
                  <a:moveTo>
                    <a:pt x="12700" y="145288"/>
                  </a:moveTo>
                  <a:lnTo>
                    <a:pt x="12700" y="2459990"/>
                  </a:lnTo>
                  <a:lnTo>
                    <a:pt x="6350" y="2459990"/>
                  </a:lnTo>
                  <a:lnTo>
                    <a:pt x="12700" y="2459990"/>
                  </a:lnTo>
                  <a:cubicBezTo>
                    <a:pt x="12700" y="2533142"/>
                    <a:pt x="72263" y="2592578"/>
                    <a:pt x="145796" y="2592578"/>
                  </a:cubicBezTo>
                  <a:lnTo>
                    <a:pt x="10332465" y="2592578"/>
                  </a:lnTo>
                  <a:cubicBezTo>
                    <a:pt x="10405999" y="2592578"/>
                    <a:pt x="10465562" y="2533142"/>
                    <a:pt x="10465562" y="2459990"/>
                  </a:cubicBezTo>
                  <a:lnTo>
                    <a:pt x="10465562" y="145288"/>
                  </a:lnTo>
                  <a:cubicBezTo>
                    <a:pt x="10465562" y="72136"/>
                    <a:pt x="10405999" y="12700"/>
                    <a:pt x="10332466" y="12700"/>
                  </a:cubicBezTo>
                  <a:lnTo>
                    <a:pt x="145796" y="12700"/>
                  </a:lnTo>
                  <a:lnTo>
                    <a:pt x="145796" y="6350"/>
                  </a:lnTo>
                  <a:lnTo>
                    <a:pt x="145796" y="12700"/>
                  </a:lnTo>
                  <a:cubicBezTo>
                    <a:pt x="72263" y="12700"/>
                    <a:pt x="12700" y="72136"/>
                    <a:pt x="12700" y="145288"/>
                  </a:cubicBezTo>
                  <a:close/>
                </a:path>
              </a:pathLst>
            </a:custGeom>
            <a:solidFill>
              <a:srgbClr val="8C2725"/>
            </a:solidFill>
            <a:ln w="12700">
              <a:solidFill>
                <a:srgbClr val="000000"/>
              </a:solidFill>
            </a:ln>
          </p:spPr>
        </p:sp>
      </p:grpSp>
      <p:sp>
        <p:nvSpPr>
          <p:cNvPr name="TextBox 16" id="16"/>
          <p:cNvSpPr txBox="true"/>
          <p:nvPr/>
        </p:nvSpPr>
        <p:spPr>
          <a:xfrm rot="0">
            <a:off x="9713565" y="5002262"/>
            <a:ext cx="3117056" cy="361950"/>
          </a:xfrm>
          <a:prstGeom prst="rect">
            <a:avLst/>
          </a:prstGeom>
        </p:spPr>
        <p:txBody>
          <a:bodyPr anchor="t" rtlCol="false" tIns="0" lIns="0" bIns="0" rIns="0">
            <a:spAutoFit/>
          </a:bodyPr>
          <a:lstStyle/>
          <a:p>
            <a:pPr algn="l">
              <a:lnSpc>
                <a:spcPts val="2999"/>
              </a:lnSpc>
            </a:pPr>
            <a:r>
              <a:rPr lang="en-US" b="true" sz="2437">
                <a:solidFill>
                  <a:srgbClr val="000000"/>
                </a:solidFill>
                <a:latin typeface="Glacial Indifference Bold"/>
                <a:ea typeface="Glacial Indifference Bold"/>
                <a:cs typeface="Glacial Indifference Bold"/>
                <a:sym typeface="Glacial Indifference Bold"/>
              </a:rPr>
              <a:t>Quelle der Inspiration</a:t>
            </a:r>
          </a:p>
        </p:txBody>
      </p:sp>
      <p:sp>
        <p:nvSpPr>
          <p:cNvPr name="TextBox 17" id="17"/>
          <p:cNvSpPr txBox="true"/>
          <p:nvPr/>
        </p:nvSpPr>
        <p:spPr>
          <a:xfrm rot="0">
            <a:off x="9713565" y="5552183"/>
            <a:ext cx="7334250" cy="765175"/>
          </a:xfrm>
          <a:prstGeom prst="rect">
            <a:avLst/>
          </a:prstGeom>
        </p:spPr>
        <p:txBody>
          <a:bodyPr anchor="t" rtlCol="false" tIns="0" lIns="0" bIns="0" rIns="0">
            <a:spAutoFit/>
          </a:bodyPr>
          <a:lstStyle/>
          <a:p>
            <a:pPr algn="l">
              <a:lnSpc>
                <a:spcPts val="3125"/>
              </a:lnSpc>
            </a:pPr>
            <a:r>
              <a:rPr lang="en-US" sz="1937">
                <a:solidFill>
                  <a:srgbClr val="000000"/>
                </a:solidFill>
                <a:latin typeface="Glacial Indifference"/>
                <a:ea typeface="Glacial Indifference"/>
                <a:cs typeface="Glacial Indifference"/>
                <a:sym typeface="Glacial Indifference"/>
              </a:rPr>
              <a:t>Sehnsucht dient als starker Motor in Kunst, Literatur und Musik und regt zu Höchstleistungen an</a:t>
            </a:r>
          </a:p>
        </p:txBody>
      </p:sp>
      <p:grpSp>
        <p:nvGrpSpPr>
          <p:cNvPr name="Group 18" id="18"/>
          <p:cNvGrpSpPr/>
          <p:nvPr/>
        </p:nvGrpSpPr>
        <p:grpSpPr>
          <a:xfrm rot="0">
            <a:off x="9451330" y="6932414"/>
            <a:ext cx="7858720" cy="1953965"/>
            <a:chOff x="0" y="0"/>
            <a:chExt cx="10478293" cy="2605287"/>
          </a:xfrm>
        </p:grpSpPr>
        <p:sp>
          <p:nvSpPr>
            <p:cNvPr name="Freeform 19" id="19"/>
            <p:cNvSpPr/>
            <p:nvPr/>
          </p:nvSpPr>
          <p:spPr>
            <a:xfrm flipH="false" flipV="false" rot="0">
              <a:off x="6350" y="6350"/>
              <a:ext cx="10465562" cy="2592578"/>
            </a:xfrm>
            <a:custGeom>
              <a:avLst/>
              <a:gdLst/>
              <a:ahLst/>
              <a:cxnLst/>
              <a:rect r="r" b="b" t="t" l="l"/>
              <a:pathLst>
                <a:path h="2592578" w="10465562">
                  <a:moveTo>
                    <a:pt x="0" y="138938"/>
                  </a:moveTo>
                  <a:cubicBezTo>
                    <a:pt x="0" y="62230"/>
                    <a:pt x="62484" y="0"/>
                    <a:pt x="139446" y="0"/>
                  </a:cubicBezTo>
                  <a:lnTo>
                    <a:pt x="10326115" y="0"/>
                  </a:lnTo>
                  <a:cubicBezTo>
                    <a:pt x="10403077" y="0"/>
                    <a:pt x="10465562" y="62230"/>
                    <a:pt x="10465562" y="138938"/>
                  </a:cubicBezTo>
                  <a:lnTo>
                    <a:pt x="10465562" y="2453640"/>
                  </a:lnTo>
                  <a:cubicBezTo>
                    <a:pt x="10465562" y="2530348"/>
                    <a:pt x="10403077" y="2592578"/>
                    <a:pt x="10326115" y="2592578"/>
                  </a:cubicBezTo>
                  <a:lnTo>
                    <a:pt x="139446" y="2592578"/>
                  </a:lnTo>
                  <a:cubicBezTo>
                    <a:pt x="62484" y="2592578"/>
                    <a:pt x="0" y="2530348"/>
                    <a:pt x="0" y="2453640"/>
                  </a:cubicBezTo>
                  <a:close/>
                </a:path>
              </a:pathLst>
            </a:custGeom>
            <a:solidFill>
              <a:srgbClr val="DDB35F"/>
            </a:solidFill>
            <a:ln w="12700">
              <a:solidFill>
                <a:srgbClr val="000000"/>
              </a:solidFill>
            </a:ln>
          </p:spPr>
        </p:sp>
        <p:sp>
          <p:nvSpPr>
            <p:cNvPr name="Freeform 20" id="20"/>
            <p:cNvSpPr/>
            <p:nvPr/>
          </p:nvSpPr>
          <p:spPr>
            <a:xfrm flipH="false" flipV="false" rot="0">
              <a:off x="0" y="0"/>
              <a:ext cx="10478262" cy="2605278"/>
            </a:xfrm>
            <a:custGeom>
              <a:avLst/>
              <a:gdLst/>
              <a:ahLst/>
              <a:cxnLst/>
              <a:rect r="r" b="b" t="t" l="l"/>
              <a:pathLst>
                <a:path h="2605278" w="10478262">
                  <a:moveTo>
                    <a:pt x="0" y="145288"/>
                  </a:moveTo>
                  <a:cubicBezTo>
                    <a:pt x="0" y="65024"/>
                    <a:pt x="65278" y="0"/>
                    <a:pt x="145796" y="0"/>
                  </a:cubicBezTo>
                  <a:lnTo>
                    <a:pt x="10332465" y="0"/>
                  </a:lnTo>
                  <a:lnTo>
                    <a:pt x="10332465" y="6350"/>
                  </a:lnTo>
                  <a:lnTo>
                    <a:pt x="10332465" y="0"/>
                  </a:lnTo>
                  <a:cubicBezTo>
                    <a:pt x="10412984" y="0"/>
                    <a:pt x="10478262" y="65024"/>
                    <a:pt x="10478262" y="145288"/>
                  </a:cubicBezTo>
                  <a:lnTo>
                    <a:pt x="10471912" y="145288"/>
                  </a:lnTo>
                  <a:lnTo>
                    <a:pt x="10478262" y="145288"/>
                  </a:lnTo>
                  <a:lnTo>
                    <a:pt x="10478262" y="2459990"/>
                  </a:lnTo>
                  <a:lnTo>
                    <a:pt x="10471912" y="2459990"/>
                  </a:lnTo>
                  <a:lnTo>
                    <a:pt x="10478262" y="2459990"/>
                  </a:lnTo>
                  <a:cubicBezTo>
                    <a:pt x="10478262" y="2540254"/>
                    <a:pt x="10412984" y="2605278"/>
                    <a:pt x="10332465" y="2605278"/>
                  </a:cubicBezTo>
                  <a:lnTo>
                    <a:pt x="10332465" y="2598928"/>
                  </a:lnTo>
                  <a:lnTo>
                    <a:pt x="10332465" y="2605278"/>
                  </a:lnTo>
                  <a:lnTo>
                    <a:pt x="145796" y="2605278"/>
                  </a:lnTo>
                  <a:lnTo>
                    <a:pt x="145796" y="2598928"/>
                  </a:lnTo>
                  <a:lnTo>
                    <a:pt x="145796" y="2605278"/>
                  </a:lnTo>
                  <a:cubicBezTo>
                    <a:pt x="65278" y="2605278"/>
                    <a:pt x="0" y="2540254"/>
                    <a:pt x="0" y="2459990"/>
                  </a:cubicBezTo>
                  <a:lnTo>
                    <a:pt x="0" y="145288"/>
                  </a:lnTo>
                  <a:lnTo>
                    <a:pt x="6350" y="145288"/>
                  </a:lnTo>
                  <a:lnTo>
                    <a:pt x="0" y="145288"/>
                  </a:lnTo>
                  <a:moveTo>
                    <a:pt x="12700" y="145288"/>
                  </a:moveTo>
                  <a:lnTo>
                    <a:pt x="12700" y="2459990"/>
                  </a:lnTo>
                  <a:lnTo>
                    <a:pt x="6350" y="2459990"/>
                  </a:lnTo>
                  <a:lnTo>
                    <a:pt x="12700" y="2459990"/>
                  </a:lnTo>
                  <a:cubicBezTo>
                    <a:pt x="12700" y="2533142"/>
                    <a:pt x="72263" y="2592578"/>
                    <a:pt x="145796" y="2592578"/>
                  </a:cubicBezTo>
                  <a:lnTo>
                    <a:pt x="10332465" y="2592578"/>
                  </a:lnTo>
                  <a:cubicBezTo>
                    <a:pt x="10405999" y="2592578"/>
                    <a:pt x="10465562" y="2533142"/>
                    <a:pt x="10465562" y="2459990"/>
                  </a:cubicBezTo>
                  <a:lnTo>
                    <a:pt x="10465562" y="145288"/>
                  </a:lnTo>
                  <a:cubicBezTo>
                    <a:pt x="10465562" y="72136"/>
                    <a:pt x="10405999" y="12700"/>
                    <a:pt x="10332466" y="12700"/>
                  </a:cubicBezTo>
                  <a:lnTo>
                    <a:pt x="145796" y="12700"/>
                  </a:lnTo>
                  <a:lnTo>
                    <a:pt x="145796" y="6350"/>
                  </a:lnTo>
                  <a:lnTo>
                    <a:pt x="145796" y="12700"/>
                  </a:lnTo>
                  <a:cubicBezTo>
                    <a:pt x="72263" y="12700"/>
                    <a:pt x="12700" y="72136"/>
                    <a:pt x="12700" y="145288"/>
                  </a:cubicBezTo>
                  <a:close/>
                </a:path>
              </a:pathLst>
            </a:custGeom>
            <a:solidFill>
              <a:srgbClr val="8C2725"/>
            </a:solidFill>
            <a:ln w="12700">
              <a:solidFill>
                <a:srgbClr val="000000"/>
              </a:solidFill>
            </a:ln>
          </p:spPr>
        </p:sp>
      </p:grpSp>
      <p:sp>
        <p:nvSpPr>
          <p:cNvPr name="TextBox 21" id="21"/>
          <p:cNvSpPr txBox="true"/>
          <p:nvPr/>
        </p:nvSpPr>
        <p:spPr>
          <a:xfrm rot="0">
            <a:off x="9713565" y="7194649"/>
            <a:ext cx="2635002" cy="361950"/>
          </a:xfrm>
          <a:prstGeom prst="rect">
            <a:avLst/>
          </a:prstGeom>
        </p:spPr>
        <p:txBody>
          <a:bodyPr anchor="t" rtlCol="false" tIns="0" lIns="0" bIns="0" rIns="0">
            <a:spAutoFit/>
          </a:bodyPr>
          <a:lstStyle/>
          <a:p>
            <a:pPr algn="l">
              <a:lnSpc>
                <a:spcPts val="2999"/>
              </a:lnSpc>
            </a:pPr>
            <a:r>
              <a:rPr lang="en-US" b="true" sz="2437">
                <a:solidFill>
                  <a:srgbClr val="000000"/>
                </a:solidFill>
                <a:latin typeface="Glacial Indifference Bold"/>
                <a:ea typeface="Glacial Indifference Bold"/>
                <a:cs typeface="Glacial Indifference Bold"/>
                <a:sym typeface="Glacial Indifference Bold"/>
              </a:rPr>
              <a:t>Innovation fördern</a:t>
            </a:r>
          </a:p>
        </p:txBody>
      </p:sp>
      <p:sp>
        <p:nvSpPr>
          <p:cNvPr name="TextBox 22" id="22"/>
          <p:cNvSpPr txBox="true"/>
          <p:nvPr/>
        </p:nvSpPr>
        <p:spPr>
          <a:xfrm rot="0">
            <a:off x="9713565" y="7744569"/>
            <a:ext cx="7334250" cy="765175"/>
          </a:xfrm>
          <a:prstGeom prst="rect">
            <a:avLst/>
          </a:prstGeom>
        </p:spPr>
        <p:txBody>
          <a:bodyPr anchor="t" rtlCol="false" tIns="0" lIns="0" bIns="0" rIns="0">
            <a:spAutoFit/>
          </a:bodyPr>
          <a:lstStyle/>
          <a:p>
            <a:pPr algn="l">
              <a:lnSpc>
                <a:spcPts val="3125"/>
              </a:lnSpc>
            </a:pPr>
            <a:r>
              <a:rPr lang="en-US" sz="1937">
                <a:solidFill>
                  <a:srgbClr val="000000"/>
                </a:solidFill>
                <a:latin typeface="Glacial Indifference"/>
                <a:ea typeface="Glacial Indifference"/>
                <a:cs typeface="Glacial Indifference"/>
                <a:sym typeface="Glacial Indifference"/>
              </a:rPr>
              <a:t>Die kreative Auseinandersetzung mit Sehnsucht führt zu neuen, innovativen Lösungen</a:t>
            </a:r>
          </a:p>
        </p:txBody>
      </p:sp>
    </p:spTree>
  </p:cSld>
  <p:clrMapOvr>
    <a:masterClrMapping/>
  </p:clrMapOvr>
</p:sld>
</file>

<file path=ppt/slides/slide16.xml><?xml version="1.0" encoding="utf-8"?>
<p:sld xmlns:p="http://schemas.openxmlformats.org/presentationml/2006/main" xmlns:a="http://schemas.openxmlformats.org/drawingml/2006/main">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2B4738"/>
            </a:solidFill>
            <a:ln w="12700">
              <a:solidFill>
                <a:srgbClr val="000000"/>
              </a:solidFill>
            </a:ln>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2B4738"/>
            </a:solidFill>
            <a:ln w="12700">
              <a:solidFill>
                <a:srgbClr val="000000"/>
              </a:solidFill>
            </a:ln>
          </p:spPr>
        </p:sp>
      </p:grpSp>
      <p:sp>
        <p:nvSpPr>
          <p:cNvPr name="TextBox 6" id="6"/>
          <p:cNvSpPr txBox="true"/>
          <p:nvPr/>
        </p:nvSpPr>
        <p:spPr>
          <a:xfrm rot="0">
            <a:off x="992238" y="1833711"/>
            <a:ext cx="1382018" cy="754062"/>
          </a:xfrm>
          <a:prstGeom prst="rect">
            <a:avLst/>
          </a:prstGeom>
        </p:spPr>
        <p:txBody>
          <a:bodyPr anchor="t" rtlCol="false" tIns="0" lIns="0" bIns="0" rIns="0">
            <a:spAutoFit/>
          </a:bodyPr>
          <a:lstStyle/>
          <a:p>
            <a:pPr algn="l">
              <a:lnSpc>
                <a:spcPts val="6062"/>
              </a:lnSpc>
            </a:pPr>
            <a:r>
              <a:rPr lang="en-US" b="true" sz="4875">
                <a:solidFill>
                  <a:srgbClr val="E5E3D8"/>
                </a:solidFill>
                <a:latin typeface="Glacial Indifference Bold"/>
                <a:ea typeface="Glacial Indifference Bold"/>
                <a:cs typeface="Glacial Indifference Bold"/>
                <a:sym typeface="Glacial Indifference Bold"/>
              </a:rPr>
              <a:t>Fazit</a:t>
            </a:r>
          </a:p>
        </p:txBody>
      </p:sp>
      <p:sp>
        <p:nvSpPr>
          <p:cNvPr name="TextBox 7" id="7"/>
          <p:cNvSpPr txBox="true"/>
          <p:nvPr/>
        </p:nvSpPr>
        <p:spPr>
          <a:xfrm rot="0">
            <a:off x="1364307" y="3993208"/>
            <a:ext cx="15931455" cy="765175"/>
          </a:xfrm>
          <a:prstGeom prst="rect">
            <a:avLst/>
          </a:prstGeom>
        </p:spPr>
        <p:txBody>
          <a:bodyPr anchor="t" rtlCol="false" tIns="0" lIns="0" bIns="0" rIns="0">
            <a:spAutoFit/>
          </a:bodyPr>
          <a:lstStyle/>
          <a:p>
            <a:pPr algn="l">
              <a:lnSpc>
                <a:spcPts val="3125"/>
              </a:lnSpc>
            </a:pPr>
            <a:r>
              <a:rPr lang="en-US" sz="1937">
                <a:solidFill>
                  <a:srgbClr val="E5E3D8"/>
                </a:solidFill>
                <a:latin typeface="Glacial Indifference"/>
                <a:ea typeface="Glacial Indifference"/>
                <a:cs typeface="Glacial Indifference"/>
                <a:sym typeface="Glacial Indifference"/>
              </a:rPr>
              <a:t>Sehnsucht liefert, indem sie die Utopie und das Unvollkommene zusammenführt, den emotionalen und kognitiven Antrieb zur kritischen Bewertung der Gesellschaft und zur Suche nach einem besseren „anderen Leben".</a:t>
            </a:r>
          </a:p>
        </p:txBody>
      </p:sp>
      <p:grpSp>
        <p:nvGrpSpPr>
          <p:cNvPr name="Group 8" id="8"/>
          <p:cNvGrpSpPr/>
          <p:nvPr/>
        </p:nvGrpSpPr>
        <p:grpSpPr>
          <a:xfrm rot="0">
            <a:off x="992238" y="3799880"/>
            <a:ext cx="28575" cy="1351955"/>
            <a:chOff x="0" y="0"/>
            <a:chExt cx="38100" cy="1802607"/>
          </a:xfrm>
        </p:grpSpPr>
        <p:sp>
          <p:nvSpPr>
            <p:cNvPr name="Freeform 9" id="9"/>
            <p:cNvSpPr/>
            <p:nvPr/>
          </p:nvSpPr>
          <p:spPr>
            <a:xfrm flipH="false" flipV="false" rot="0">
              <a:off x="0" y="0"/>
              <a:ext cx="38100" cy="1802638"/>
            </a:xfrm>
            <a:custGeom>
              <a:avLst/>
              <a:gdLst/>
              <a:ahLst/>
              <a:cxnLst/>
              <a:rect r="r" b="b" t="t" l="l"/>
              <a:pathLst>
                <a:path h="1802638" w="38100">
                  <a:moveTo>
                    <a:pt x="0" y="0"/>
                  </a:moveTo>
                  <a:lnTo>
                    <a:pt x="38100" y="0"/>
                  </a:lnTo>
                  <a:lnTo>
                    <a:pt x="38100" y="1802638"/>
                  </a:lnTo>
                  <a:lnTo>
                    <a:pt x="0" y="1802638"/>
                  </a:lnTo>
                  <a:close/>
                </a:path>
              </a:pathLst>
            </a:custGeom>
            <a:solidFill>
              <a:srgbClr val="DDB35F"/>
            </a:solidFill>
            <a:ln w="12700">
              <a:solidFill>
                <a:srgbClr val="000000"/>
              </a:solidFill>
            </a:ln>
          </p:spPr>
        </p:sp>
      </p:grpSp>
      <p:grpSp>
        <p:nvGrpSpPr>
          <p:cNvPr name="Group 10" id="10"/>
          <p:cNvGrpSpPr/>
          <p:nvPr/>
        </p:nvGrpSpPr>
        <p:grpSpPr>
          <a:xfrm rot="0">
            <a:off x="987475" y="5426125"/>
            <a:ext cx="567630" cy="567630"/>
            <a:chOff x="0" y="0"/>
            <a:chExt cx="756840" cy="756840"/>
          </a:xfrm>
        </p:grpSpPr>
        <p:sp>
          <p:nvSpPr>
            <p:cNvPr name="Freeform 11" id="11"/>
            <p:cNvSpPr/>
            <p:nvPr/>
          </p:nvSpPr>
          <p:spPr>
            <a:xfrm flipH="false" flipV="false" rot="0">
              <a:off x="6350" y="6350"/>
              <a:ext cx="744093" cy="744093"/>
            </a:xfrm>
            <a:custGeom>
              <a:avLst/>
              <a:gdLst/>
              <a:ahLst/>
              <a:cxnLst/>
              <a:rect r="r" b="b" t="t" l="l"/>
              <a:pathLst>
                <a:path h="744093" w="744093">
                  <a:moveTo>
                    <a:pt x="0" y="138938"/>
                  </a:moveTo>
                  <a:cubicBezTo>
                    <a:pt x="0" y="62230"/>
                    <a:pt x="62230" y="0"/>
                    <a:pt x="138938" y="0"/>
                  </a:cubicBezTo>
                  <a:lnTo>
                    <a:pt x="605155" y="0"/>
                  </a:lnTo>
                  <a:cubicBezTo>
                    <a:pt x="681990" y="0"/>
                    <a:pt x="744093" y="62230"/>
                    <a:pt x="744093" y="138938"/>
                  </a:cubicBezTo>
                  <a:lnTo>
                    <a:pt x="744093" y="605155"/>
                  </a:lnTo>
                  <a:cubicBezTo>
                    <a:pt x="744093" y="681863"/>
                    <a:pt x="681863" y="744093"/>
                    <a:pt x="605155" y="744093"/>
                  </a:cubicBezTo>
                  <a:lnTo>
                    <a:pt x="138938" y="744093"/>
                  </a:lnTo>
                  <a:cubicBezTo>
                    <a:pt x="62230" y="744093"/>
                    <a:pt x="0" y="681990"/>
                    <a:pt x="0" y="605155"/>
                  </a:cubicBezTo>
                  <a:close/>
                </a:path>
              </a:pathLst>
            </a:custGeom>
            <a:solidFill>
              <a:srgbClr val="DDB35F"/>
            </a:solidFill>
            <a:ln w="12700">
              <a:solidFill>
                <a:srgbClr val="000000"/>
              </a:solidFill>
            </a:ln>
          </p:spPr>
        </p:sp>
        <p:sp>
          <p:nvSpPr>
            <p:cNvPr name="Freeform 12" id="12"/>
            <p:cNvSpPr/>
            <p:nvPr/>
          </p:nvSpPr>
          <p:spPr>
            <a:xfrm flipH="false" flipV="false" rot="0">
              <a:off x="0" y="0"/>
              <a:ext cx="756793" cy="756793"/>
            </a:xfrm>
            <a:custGeom>
              <a:avLst/>
              <a:gdLst/>
              <a:ahLst/>
              <a:cxnLst/>
              <a:rect r="r" b="b" t="t" l="l"/>
              <a:pathLst>
                <a:path h="756793" w="756793">
                  <a:moveTo>
                    <a:pt x="0" y="145288"/>
                  </a:moveTo>
                  <a:cubicBezTo>
                    <a:pt x="0" y="65024"/>
                    <a:pt x="65024" y="0"/>
                    <a:pt x="145288" y="0"/>
                  </a:cubicBezTo>
                  <a:lnTo>
                    <a:pt x="611505" y="0"/>
                  </a:lnTo>
                  <a:lnTo>
                    <a:pt x="611505" y="6350"/>
                  </a:lnTo>
                  <a:lnTo>
                    <a:pt x="611505" y="0"/>
                  </a:lnTo>
                  <a:cubicBezTo>
                    <a:pt x="691769" y="0"/>
                    <a:pt x="756793" y="65024"/>
                    <a:pt x="756793" y="145288"/>
                  </a:cubicBezTo>
                  <a:lnTo>
                    <a:pt x="750443" y="145288"/>
                  </a:lnTo>
                  <a:lnTo>
                    <a:pt x="756793" y="145288"/>
                  </a:lnTo>
                  <a:lnTo>
                    <a:pt x="756793" y="611505"/>
                  </a:lnTo>
                  <a:lnTo>
                    <a:pt x="750443" y="611505"/>
                  </a:lnTo>
                  <a:lnTo>
                    <a:pt x="756793" y="611505"/>
                  </a:lnTo>
                  <a:cubicBezTo>
                    <a:pt x="756793" y="691769"/>
                    <a:pt x="691769" y="756793"/>
                    <a:pt x="611505" y="756793"/>
                  </a:cubicBezTo>
                  <a:lnTo>
                    <a:pt x="611505" y="750443"/>
                  </a:lnTo>
                  <a:lnTo>
                    <a:pt x="611505" y="756793"/>
                  </a:lnTo>
                  <a:lnTo>
                    <a:pt x="145288" y="756793"/>
                  </a:lnTo>
                  <a:lnTo>
                    <a:pt x="145288" y="750443"/>
                  </a:lnTo>
                  <a:lnTo>
                    <a:pt x="145288" y="756793"/>
                  </a:lnTo>
                  <a:cubicBezTo>
                    <a:pt x="65024" y="756793"/>
                    <a:pt x="0" y="691769"/>
                    <a:pt x="0" y="611505"/>
                  </a:cubicBezTo>
                  <a:lnTo>
                    <a:pt x="0" y="145288"/>
                  </a:lnTo>
                  <a:lnTo>
                    <a:pt x="6350" y="145288"/>
                  </a:lnTo>
                  <a:lnTo>
                    <a:pt x="0" y="145288"/>
                  </a:lnTo>
                  <a:moveTo>
                    <a:pt x="12700" y="145288"/>
                  </a:moveTo>
                  <a:lnTo>
                    <a:pt x="12700" y="611505"/>
                  </a:lnTo>
                  <a:lnTo>
                    <a:pt x="6350" y="611505"/>
                  </a:lnTo>
                  <a:lnTo>
                    <a:pt x="12700" y="611505"/>
                  </a:lnTo>
                  <a:cubicBezTo>
                    <a:pt x="12700" y="684784"/>
                    <a:pt x="72009" y="744093"/>
                    <a:pt x="145288" y="744093"/>
                  </a:cubicBezTo>
                  <a:lnTo>
                    <a:pt x="611505" y="744093"/>
                  </a:lnTo>
                  <a:cubicBezTo>
                    <a:pt x="684784" y="744093"/>
                    <a:pt x="744093" y="684784"/>
                    <a:pt x="744093" y="611505"/>
                  </a:cubicBezTo>
                  <a:lnTo>
                    <a:pt x="744093" y="145288"/>
                  </a:lnTo>
                  <a:cubicBezTo>
                    <a:pt x="744093" y="72009"/>
                    <a:pt x="684784" y="12700"/>
                    <a:pt x="611505" y="12700"/>
                  </a:cubicBezTo>
                  <a:lnTo>
                    <a:pt x="145288" y="12700"/>
                  </a:lnTo>
                  <a:lnTo>
                    <a:pt x="145288" y="6350"/>
                  </a:lnTo>
                  <a:lnTo>
                    <a:pt x="145288" y="12700"/>
                  </a:lnTo>
                  <a:cubicBezTo>
                    <a:pt x="72009" y="12700"/>
                    <a:pt x="12700" y="72009"/>
                    <a:pt x="12700" y="145288"/>
                  </a:cubicBezTo>
                  <a:close/>
                </a:path>
              </a:pathLst>
            </a:custGeom>
            <a:solidFill>
              <a:srgbClr val="8C2725"/>
            </a:solidFill>
            <a:ln w="12700">
              <a:solidFill>
                <a:srgbClr val="000000"/>
              </a:solidFill>
            </a:ln>
          </p:spPr>
        </p:sp>
      </p:grpSp>
      <p:sp>
        <p:nvSpPr>
          <p:cNvPr name="TextBox 13" id="13"/>
          <p:cNvSpPr txBox="true"/>
          <p:nvPr/>
        </p:nvSpPr>
        <p:spPr>
          <a:xfrm rot="0">
            <a:off x="1798290" y="5516166"/>
            <a:ext cx="4421684" cy="733425"/>
          </a:xfrm>
          <a:prstGeom prst="rect">
            <a:avLst/>
          </a:prstGeom>
        </p:spPr>
        <p:txBody>
          <a:bodyPr anchor="t" rtlCol="false" tIns="0" lIns="0" bIns="0" rIns="0">
            <a:spAutoFit/>
          </a:bodyPr>
          <a:lstStyle/>
          <a:p>
            <a:pPr algn="l">
              <a:lnSpc>
                <a:spcPts val="2999"/>
              </a:lnSpc>
            </a:pPr>
            <a:r>
              <a:rPr lang="en-US" b="true" sz="2437">
                <a:solidFill>
                  <a:srgbClr val="E5E3D8"/>
                </a:solidFill>
                <a:latin typeface="Glacial Indifference Bold"/>
                <a:ea typeface="Glacial Indifference Bold"/>
                <a:cs typeface="Glacial Indifference Bold"/>
                <a:sym typeface="Glacial Indifference Bold"/>
              </a:rPr>
              <a:t>Individueller Kompass und Motivation</a:t>
            </a:r>
          </a:p>
        </p:txBody>
      </p:sp>
      <p:sp>
        <p:nvSpPr>
          <p:cNvPr name="TextBox 14" id="14"/>
          <p:cNvSpPr txBox="true"/>
          <p:nvPr/>
        </p:nvSpPr>
        <p:spPr>
          <a:xfrm rot="0">
            <a:off x="1798290" y="6354664"/>
            <a:ext cx="4421684" cy="1936750"/>
          </a:xfrm>
          <a:prstGeom prst="rect">
            <a:avLst/>
          </a:prstGeom>
        </p:spPr>
        <p:txBody>
          <a:bodyPr anchor="t" rtlCol="false" tIns="0" lIns="0" bIns="0" rIns="0">
            <a:spAutoFit/>
          </a:bodyPr>
          <a:lstStyle/>
          <a:p>
            <a:pPr algn="l">
              <a:lnSpc>
                <a:spcPts val="3125"/>
              </a:lnSpc>
            </a:pPr>
            <a:r>
              <a:rPr lang="en-US" sz="1937">
                <a:solidFill>
                  <a:srgbClr val="E5E3D8"/>
                </a:solidFill>
                <a:latin typeface="Glacial Indifference"/>
                <a:ea typeface="Glacial Indifference"/>
                <a:cs typeface="Glacial Indifference"/>
                <a:sym typeface="Glacial Indifference"/>
              </a:rPr>
              <a:t>Auf individueller Ebene fungiert Sehnsucht als privater Kompass für die Identitätsfindung und als Motivation zur Initiierung von Veränderungsprozessen im eigenen Leben</a:t>
            </a:r>
          </a:p>
        </p:txBody>
      </p:sp>
      <p:grpSp>
        <p:nvGrpSpPr>
          <p:cNvPr name="Group 15" id="15"/>
          <p:cNvGrpSpPr/>
          <p:nvPr/>
        </p:nvGrpSpPr>
        <p:grpSpPr>
          <a:xfrm rot="0">
            <a:off x="6525220" y="5426125"/>
            <a:ext cx="567630" cy="567630"/>
            <a:chOff x="0" y="0"/>
            <a:chExt cx="756840" cy="756840"/>
          </a:xfrm>
        </p:grpSpPr>
        <p:sp>
          <p:nvSpPr>
            <p:cNvPr name="Freeform 16" id="16"/>
            <p:cNvSpPr/>
            <p:nvPr/>
          </p:nvSpPr>
          <p:spPr>
            <a:xfrm flipH="false" flipV="false" rot="0">
              <a:off x="6350" y="6350"/>
              <a:ext cx="744093" cy="744093"/>
            </a:xfrm>
            <a:custGeom>
              <a:avLst/>
              <a:gdLst/>
              <a:ahLst/>
              <a:cxnLst/>
              <a:rect r="r" b="b" t="t" l="l"/>
              <a:pathLst>
                <a:path h="744093" w="744093">
                  <a:moveTo>
                    <a:pt x="0" y="138938"/>
                  </a:moveTo>
                  <a:cubicBezTo>
                    <a:pt x="0" y="62230"/>
                    <a:pt x="62230" y="0"/>
                    <a:pt x="138938" y="0"/>
                  </a:cubicBezTo>
                  <a:lnTo>
                    <a:pt x="605155" y="0"/>
                  </a:lnTo>
                  <a:cubicBezTo>
                    <a:pt x="681990" y="0"/>
                    <a:pt x="744093" y="62230"/>
                    <a:pt x="744093" y="138938"/>
                  </a:cubicBezTo>
                  <a:lnTo>
                    <a:pt x="744093" y="605155"/>
                  </a:lnTo>
                  <a:cubicBezTo>
                    <a:pt x="744093" y="681863"/>
                    <a:pt x="681863" y="744093"/>
                    <a:pt x="605155" y="744093"/>
                  </a:cubicBezTo>
                  <a:lnTo>
                    <a:pt x="138938" y="744093"/>
                  </a:lnTo>
                  <a:cubicBezTo>
                    <a:pt x="62230" y="744093"/>
                    <a:pt x="0" y="681990"/>
                    <a:pt x="0" y="605155"/>
                  </a:cubicBezTo>
                  <a:close/>
                </a:path>
              </a:pathLst>
            </a:custGeom>
            <a:solidFill>
              <a:srgbClr val="DDB35F"/>
            </a:solidFill>
            <a:ln w="12700">
              <a:solidFill>
                <a:srgbClr val="000000"/>
              </a:solidFill>
            </a:ln>
          </p:spPr>
        </p:sp>
        <p:sp>
          <p:nvSpPr>
            <p:cNvPr name="Freeform 17" id="17"/>
            <p:cNvSpPr/>
            <p:nvPr/>
          </p:nvSpPr>
          <p:spPr>
            <a:xfrm flipH="false" flipV="false" rot="0">
              <a:off x="0" y="0"/>
              <a:ext cx="756793" cy="756793"/>
            </a:xfrm>
            <a:custGeom>
              <a:avLst/>
              <a:gdLst/>
              <a:ahLst/>
              <a:cxnLst/>
              <a:rect r="r" b="b" t="t" l="l"/>
              <a:pathLst>
                <a:path h="756793" w="756793">
                  <a:moveTo>
                    <a:pt x="0" y="145288"/>
                  </a:moveTo>
                  <a:cubicBezTo>
                    <a:pt x="0" y="65024"/>
                    <a:pt x="65024" y="0"/>
                    <a:pt x="145288" y="0"/>
                  </a:cubicBezTo>
                  <a:lnTo>
                    <a:pt x="611505" y="0"/>
                  </a:lnTo>
                  <a:lnTo>
                    <a:pt x="611505" y="6350"/>
                  </a:lnTo>
                  <a:lnTo>
                    <a:pt x="611505" y="0"/>
                  </a:lnTo>
                  <a:cubicBezTo>
                    <a:pt x="691769" y="0"/>
                    <a:pt x="756793" y="65024"/>
                    <a:pt x="756793" y="145288"/>
                  </a:cubicBezTo>
                  <a:lnTo>
                    <a:pt x="750443" y="145288"/>
                  </a:lnTo>
                  <a:lnTo>
                    <a:pt x="756793" y="145288"/>
                  </a:lnTo>
                  <a:lnTo>
                    <a:pt x="756793" y="611505"/>
                  </a:lnTo>
                  <a:lnTo>
                    <a:pt x="750443" y="611505"/>
                  </a:lnTo>
                  <a:lnTo>
                    <a:pt x="756793" y="611505"/>
                  </a:lnTo>
                  <a:cubicBezTo>
                    <a:pt x="756793" y="691769"/>
                    <a:pt x="691769" y="756793"/>
                    <a:pt x="611505" y="756793"/>
                  </a:cubicBezTo>
                  <a:lnTo>
                    <a:pt x="611505" y="750443"/>
                  </a:lnTo>
                  <a:lnTo>
                    <a:pt x="611505" y="756793"/>
                  </a:lnTo>
                  <a:lnTo>
                    <a:pt x="145288" y="756793"/>
                  </a:lnTo>
                  <a:lnTo>
                    <a:pt x="145288" y="750443"/>
                  </a:lnTo>
                  <a:lnTo>
                    <a:pt x="145288" y="756793"/>
                  </a:lnTo>
                  <a:cubicBezTo>
                    <a:pt x="65024" y="756793"/>
                    <a:pt x="0" y="691769"/>
                    <a:pt x="0" y="611505"/>
                  </a:cubicBezTo>
                  <a:lnTo>
                    <a:pt x="0" y="145288"/>
                  </a:lnTo>
                  <a:lnTo>
                    <a:pt x="6350" y="145288"/>
                  </a:lnTo>
                  <a:lnTo>
                    <a:pt x="0" y="145288"/>
                  </a:lnTo>
                  <a:moveTo>
                    <a:pt x="12700" y="145288"/>
                  </a:moveTo>
                  <a:lnTo>
                    <a:pt x="12700" y="611505"/>
                  </a:lnTo>
                  <a:lnTo>
                    <a:pt x="6350" y="611505"/>
                  </a:lnTo>
                  <a:lnTo>
                    <a:pt x="12700" y="611505"/>
                  </a:lnTo>
                  <a:cubicBezTo>
                    <a:pt x="12700" y="684784"/>
                    <a:pt x="72009" y="744093"/>
                    <a:pt x="145288" y="744093"/>
                  </a:cubicBezTo>
                  <a:lnTo>
                    <a:pt x="611505" y="744093"/>
                  </a:lnTo>
                  <a:cubicBezTo>
                    <a:pt x="684784" y="744093"/>
                    <a:pt x="744093" y="684784"/>
                    <a:pt x="744093" y="611505"/>
                  </a:cubicBezTo>
                  <a:lnTo>
                    <a:pt x="744093" y="145288"/>
                  </a:lnTo>
                  <a:cubicBezTo>
                    <a:pt x="744093" y="72009"/>
                    <a:pt x="684784" y="12700"/>
                    <a:pt x="611505" y="12700"/>
                  </a:cubicBezTo>
                  <a:lnTo>
                    <a:pt x="145288" y="12700"/>
                  </a:lnTo>
                  <a:lnTo>
                    <a:pt x="145288" y="6350"/>
                  </a:lnTo>
                  <a:lnTo>
                    <a:pt x="145288" y="12700"/>
                  </a:lnTo>
                  <a:cubicBezTo>
                    <a:pt x="72009" y="12700"/>
                    <a:pt x="12700" y="72009"/>
                    <a:pt x="12700" y="145288"/>
                  </a:cubicBezTo>
                  <a:close/>
                </a:path>
              </a:pathLst>
            </a:custGeom>
            <a:solidFill>
              <a:srgbClr val="8C2725"/>
            </a:solidFill>
            <a:ln w="12700">
              <a:solidFill>
                <a:srgbClr val="000000"/>
              </a:solidFill>
            </a:ln>
          </p:spPr>
        </p:sp>
      </p:grpSp>
      <p:sp>
        <p:nvSpPr>
          <p:cNvPr name="TextBox 18" id="18"/>
          <p:cNvSpPr txBox="true"/>
          <p:nvPr/>
        </p:nvSpPr>
        <p:spPr>
          <a:xfrm rot="0">
            <a:off x="7336036" y="5516166"/>
            <a:ext cx="3650754" cy="361950"/>
          </a:xfrm>
          <a:prstGeom prst="rect">
            <a:avLst/>
          </a:prstGeom>
        </p:spPr>
        <p:txBody>
          <a:bodyPr anchor="t" rtlCol="false" tIns="0" lIns="0" bIns="0" rIns="0">
            <a:spAutoFit/>
          </a:bodyPr>
          <a:lstStyle/>
          <a:p>
            <a:pPr algn="l">
              <a:lnSpc>
                <a:spcPts val="2999"/>
              </a:lnSpc>
            </a:pPr>
            <a:r>
              <a:rPr lang="en-US" b="true" sz="2437">
                <a:solidFill>
                  <a:srgbClr val="E5E3D8"/>
                </a:solidFill>
                <a:latin typeface="Glacial Indifference Bold"/>
                <a:ea typeface="Glacial Indifference Bold"/>
                <a:cs typeface="Glacial Indifference Bold"/>
                <a:sym typeface="Glacial Indifference Bold"/>
              </a:rPr>
              <a:t>Ansporn für Veränderung</a:t>
            </a:r>
          </a:p>
        </p:txBody>
      </p:sp>
      <p:sp>
        <p:nvSpPr>
          <p:cNvPr name="TextBox 19" id="19"/>
          <p:cNvSpPr txBox="true"/>
          <p:nvPr/>
        </p:nvSpPr>
        <p:spPr>
          <a:xfrm rot="0">
            <a:off x="7336036" y="5966966"/>
            <a:ext cx="4421832" cy="2717800"/>
          </a:xfrm>
          <a:prstGeom prst="rect">
            <a:avLst/>
          </a:prstGeom>
        </p:spPr>
        <p:txBody>
          <a:bodyPr anchor="t" rtlCol="false" tIns="0" lIns="0" bIns="0" rIns="0">
            <a:spAutoFit/>
          </a:bodyPr>
          <a:lstStyle/>
          <a:p>
            <a:pPr algn="l">
              <a:lnSpc>
                <a:spcPts val="3125"/>
              </a:lnSpc>
            </a:pPr>
            <a:r>
              <a:rPr lang="en-US" sz="1937">
                <a:solidFill>
                  <a:srgbClr val="E5E3D8"/>
                </a:solidFill>
                <a:latin typeface="Glacial Indifference"/>
                <a:ea typeface="Glacial Indifference"/>
                <a:cs typeface="Glacial Indifference"/>
                <a:sym typeface="Glacial Indifference"/>
              </a:rPr>
              <a:t>Auf kollektiver und kultureller Ebene wirkt sie als gemeinsamer Ansporn für Fortschritt und Kreativität Sehnsucht ermöglicht die Identifikation sozialer und politischer Missstände und motiviert zum aktiven Einsatz für gesellschaftliche Veränderungen.</a:t>
            </a:r>
          </a:p>
        </p:txBody>
      </p:sp>
      <p:grpSp>
        <p:nvGrpSpPr>
          <p:cNvPr name="Group 20" id="20"/>
          <p:cNvGrpSpPr/>
          <p:nvPr/>
        </p:nvGrpSpPr>
        <p:grpSpPr>
          <a:xfrm rot="0">
            <a:off x="12063115" y="5426125"/>
            <a:ext cx="567630" cy="567630"/>
            <a:chOff x="0" y="0"/>
            <a:chExt cx="756840" cy="756840"/>
          </a:xfrm>
        </p:grpSpPr>
        <p:sp>
          <p:nvSpPr>
            <p:cNvPr name="Freeform 21" id="21"/>
            <p:cNvSpPr/>
            <p:nvPr/>
          </p:nvSpPr>
          <p:spPr>
            <a:xfrm flipH="false" flipV="false" rot="0">
              <a:off x="6350" y="6350"/>
              <a:ext cx="744093" cy="744093"/>
            </a:xfrm>
            <a:custGeom>
              <a:avLst/>
              <a:gdLst/>
              <a:ahLst/>
              <a:cxnLst/>
              <a:rect r="r" b="b" t="t" l="l"/>
              <a:pathLst>
                <a:path h="744093" w="744093">
                  <a:moveTo>
                    <a:pt x="0" y="138938"/>
                  </a:moveTo>
                  <a:cubicBezTo>
                    <a:pt x="0" y="62230"/>
                    <a:pt x="62230" y="0"/>
                    <a:pt x="138938" y="0"/>
                  </a:cubicBezTo>
                  <a:lnTo>
                    <a:pt x="605155" y="0"/>
                  </a:lnTo>
                  <a:cubicBezTo>
                    <a:pt x="681990" y="0"/>
                    <a:pt x="744093" y="62230"/>
                    <a:pt x="744093" y="138938"/>
                  </a:cubicBezTo>
                  <a:lnTo>
                    <a:pt x="744093" y="605155"/>
                  </a:lnTo>
                  <a:cubicBezTo>
                    <a:pt x="744093" y="681863"/>
                    <a:pt x="681863" y="744093"/>
                    <a:pt x="605155" y="744093"/>
                  </a:cubicBezTo>
                  <a:lnTo>
                    <a:pt x="138938" y="744093"/>
                  </a:lnTo>
                  <a:cubicBezTo>
                    <a:pt x="62230" y="744093"/>
                    <a:pt x="0" y="681990"/>
                    <a:pt x="0" y="605155"/>
                  </a:cubicBezTo>
                  <a:close/>
                </a:path>
              </a:pathLst>
            </a:custGeom>
            <a:solidFill>
              <a:srgbClr val="DDB35F"/>
            </a:solidFill>
            <a:ln w="12700">
              <a:solidFill>
                <a:srgbClr val="000000"/>
              </a:solidFill>
            </a:ln>
          </p:spPr>
        </p:sp>
        <p:sp>
          <p:nvSpPr>
            <p:cNvPr name="Freeform 22" id="22"/>
            <p:cNvSpPr/>
            <p:nvPr/>
          </p:nvSpPr>
          <p:spPr>
            <a:xfrm flipH="false" flipV="false" rot="0">
              <a:off x="0" y="0"/>
              <a:ext cx="756793" cy="756793"/>
            </a:xfrm>
            <a:custGeom>
              <a:avLst/>
              <a:gdLst/>
              <a:ahLst/>
              <a:cxnLst/>
              <a:rect r="r" b="b" t="t" l="l"/>
              <a:pathLst>
                <a:path h="756793" w="756793">
                  <a:moveTo>
                    <a:pt x="0" y="145288"/>
                  </a:moveTo>
                  <a:cubicBezTo>
                    <a:pt x="0" y="65024"/>
                    <a:pt x="65024" y="0"/>
                    <a:pt x="145288" y="0"/>
                  </a:cubicBezTo>
                  <a:lnTo>
                    <a:pt x="611505" y="0"/>
                  </a:lnTo>
                  <a:lnTo>
                    <a:pt x="611505" y="6350"/>
                  </a:lnTo>
                  <a:lnTo>
                    <a:pt x="611505" y="0"/>
                  </a:lnTo>
                  <a:cubicBezTo>
                    <a:pt x="691769" y="0"/>
                    <a:pt x="756793" y="65024"/>
                    <a:pt x="756793" y="145288"/>
                  </a:cubicBezTo>
                  <a:lnTo>
                    <a:pt x="750443" y="145288"/>
                  </a:lnTo>
                  <a:lnTo>
                    <a:pt x="756793" y="145288"/>
                  </a:lnTo>
                  <a:lnTo>
                    <a:pt x="756793" y="611505"/>
                  </a:lnTo>
                  <a:lnTo>
                    <a:pt x="750443" y="611505"/>
                  </a:lnTo>
                  <a:lnTo>
                    <a:pt x="756793" y="611505"/>
                  </a:lnTo>
                  <a:cubicBezTo>
                    <a:pt x="756793" y="691769"/>
                    <a:pt x="691769" y="756793"/>
                    <a:pt x="611505" y="756793"/>
                  </a:cubicBezTo>
                  <a:lnTo>
                    <a:pt x="611505" y="750443"/>
                  </a:lnTo>
                  <a:lnTo>
                    <a:pt x="611505" y="756793"/>
                  </a:lnTo>
                  <a:lnTo>
                    <a:pt x="145288" y="756793"/>
                  </a:lnTo>
                  <a:lnTo>
                    <a:pt x="145288" y="750443"/>
                  </a:lnTo>
                  <a:lnTo>
                    <a:pt x="145288" y="756793"/>
                  </a:lnTo>
                  <a:cubicBezTo>
                    <a:pt x="65024" y="756793"/>
                    <a:pt x="0" y="691769"/>
                    <a:pt x="0" y="611505"/>
                  </a:cubicBezTo>
                  <a:lnTo>
                    <a:pt x="0" y="145288"/>
                  </a:lnTo>
                  <a:lnTo>
                    <a:pt x="6350" y="145288"/>
                  </a:lnTo>
                  <a:lnTo>
                    <a:pt x="0" y="145288"/>
                  </a:lnTo>
                  <a:moveTo>
                    <a:pt x="12700" y="145288"/>
                  </a:moveTo>
                  <a:lnTo>
                    <a:pt x="12700" y="611505"/>
                  </a:lnTo>
                  <a:lnTo>
                    <a:pt x="6350" y="611505"/>
                  </a:lnTo>
                  <a:lnTo>
                    <a:pt x="12700" y="611505"/>
                  </a:lnTo>
                  <a:cubicBezTo>
                    <a:pt x="12700" y="684784"/>
                    <a:pt x="72009" y="744093"/>
                    <a:pt x="145288" y="744093"/>
                  </a:cubicBezTo>
                  <a:lnTo>
                    <a:pt x="611505" y="744093"/>
                  </a:lnTo>
                  <a:cubicBezTo>
                    <a:pt x="684784" y="744093"/>
                    <a:pt x="744093" y="684784"/>
                    <a:pt x="744093" y="611505"/>
                  </a:cubicBezTo>
                  <a:lnTo>
                    <a:pt x="744093" y="145288"/>
                  </a:lnTo>
                  <a:cubicBezTo>
                    <a:pt x="744093" y="72009"/>
                    <a:pt x="684784" y="12700"/>
                    <a:pt x="611505" y="12700"/>
                  </a:cubicBezTo>
                  <a:lnTo>
                    <a:pt x="145288" y="12700"/>
                  </a:lnTo>
                  <a:lnTo>
                    <a:pt x="145288" y="6350"/>
                  </a:lnTo>
                  <a:lnTo>
                    <a:pt x="145288" y="12700"/>
                  </a:lnTo>
                  <a:cubicBezTo>
                    <a:pt x="72009" y="12700"/>
                    <a:pt x="12700" y="72009"/>
                    <a:pt x="12700" y="145288"/>
                  </a:cubicBezTo>
                  <a:close/>
                </a:path>
              </a:pathLst>
            </a:custGeom>
            <a:solidFill>
              <a:srgbClr val="8C2725"/>
            </a:solidFill>
            <a:ln w="12700">
              <a:solidFill>
                <a:srgbClr val="000000"/>
              </a:solidFill>
            </a:ln>
          </p:spPr>
        </p:sp>
      </p:grpSp>
      <p:sp>
        <p:nvSpPr>
          <p:cNvPr name="TextBox 23" id="23"/>
          <p:cNvSpPr txBox="true"/>
          <p:nvPr/>
        </p:nvSpPr>
        <p:spPr>
          <a:xfrm rot="0">
            <a:off x="12873930" y="5516166"/>
            <a:ext cx="4421832" cy="733425"/>
          </a:xfrm>
          <a:prstGeom prst="rect">
            <a:avLst/>
          </a:prstGeom>
        </p:spPr>
        <p:txBody>
          <a:bodyPr anchor="t" rtlCol="false" tIns="0" lIns="0" bIns="0" rIns="0">
            <a:spAutoFit/>
          </a:bodyPr>
          <a:lstStyle/>
          <a:p>
            <a:pPr algn="l">
              <a:lnSpc>
                <a:spcPts val="2999"/>
              </a:lnSpc>
            </a:pPr>
            <a:r>
              <a:rPr lang="en-US" b="true" sz="2437">
                <a:solidFill>
                  <a:srgbClr val="E5E3D8"/>
                </a:solidFill>
                <a:latin typeface="Glacial Indifference Bold"/>
                <a:ea typeface="Glacial Indifference Bold"/>
                <a:cs typeface="Glacial Indifference Bold"/>
                <a:sym typeface="Glacial Indifference Bold"/>
              </a:rPr>
              <a:t>Grundpfeiler politischer Bildung</a:t>
            </a:r>
          </a:p>
        </p:txBody>
      </p:sp>
      <p:sp>
        <p:nvSpPr>
          <p:cNvPr name="TextBox 24" id="24"/>
          <p:cNvSpPr txBox="true"/>
          <p:nvPr/>
        </p:nvSpPr>
        <p:spPr>
          <a:xfrm rot="0">
            <a:off x="12873930" y="6354664"/>
            <a:ext cx="4421832" cy="1546225"/>
          </a:xfrm>
          <a:prstGeom prst="rect">
            <a:avLst/>
          </a:prstGeom>
        </p:spPr>
        <p:txBody>
          <a:bodyPr anchor="t" rtlCol="false" tIns="0" lIns="0" bIns="0" rIns="0">
            <a:spAutoFit/>
          </a:bodyPr>
          <a:lstStyle/>
          <a:p>
            <a:pPr algn="l">
              <a:lnSpc>
                <a:spcPts val="3125"/>
              </a:lnSpc>
            </a:pPr>
            <a:r>
              <a:rPr lang="en-US" sz="1937">
                <a:solidFill>
                  <a:srgbClr val="E5E3D8"/>
                </a:solidFill>
                <a:latin typeface="Glacial Indifference"/>
                <a:ea typeface="Glacial Indifference"/>
                <a:cs typeface="Glacial Indifference"/>
                <a:sym typeface="Glacial Indifference"/>
              </a:rPr>
              <a:t>Die kritische Bewertung der Gesellschaft und die Suche nach Verbesserung stellen grundlegende Pfeiler der politischen Bildung dar</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2B4738"/>
            </a:solidFill>
            <a:ln w="12700">
              <a:solidFill>
                <a:srgbClr val="000000"/>
              </a:solidFill>
            </a:ln>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2B4738"/>
            </a:solidFill>
            <a:ln w="12700">
              <a:solidFill>
                <a:srgbClr val="000000"/>
              </a:solidFill>
            </a:ln>
          </p:spPr>
        </p:sp>
      </p:grpSp>
      <p:sp>
        <p:nvSpPr>
          <p:cNvPr name="TextBox 6" id="6"/>
          <p:cNvSpPr txBox="true"/>
          <p:nvPr/>
        </p:nvSpPr>
        <p:spPr>
          <a:xfrm rot="0">
            <a:off x="992238" y="1270099"/>
            <a:ext cx="3206502" cy="754062"/>
          </a:xfrm>
          <a:prstGeom prst="rect">
            <a:avLst/>
          </a:prstGeom>
        </p:spPr>
        <p:txBody>
          <a:bodyPr anchor="t" rtlCol="false" tIns="0" lIns="0" bIns="0" rIns="0">
            <a:spAutoFit/>
          </a:bodyPr>
          <a:lstStyle/>
          <a:p>
            <a:pPr algn="l">
              <a:lnSpc>
                <a:spcPts val="6062"/>
              </a:lnSpc>
            </a:pPr>
            <a:r>
              <a:rPr lang="en-US" b="true" sz="4875">
                <a:solidFill>
                  <a:srgbClr val="E5E3D8"/>
                </a:solidFill>
                <a:latin typeface="Glacial Indifference Bold"/>
                <a:ea typeface="Glacial Indifference Bold"/>
                <a:cs typeface="Glacial Indifference Bold"/>
                <a:sym typeface="Glacial Indifference Bold"/>
              </a:rPr>
              <a:t>Referenzen</a:t>
            </a:r>
          </a:p>
        </p:txBody>
      </p:sp>
      <p:sp>
        <p:nvSpPr>
          <p:cNvPr name="TextBox 7" id="7"/>
          <p:cNvSpPr txBox="true"/>
          <p:nvPr/>
        </p:nvSpPr>
        <p:spPr>
          <a:xfrm rot="0">
            <a:off x="992237" y="2474565"/>
            <a:ext cx="16303526" cy="765175"/>
          </a:xfrm>
          <a:prstGeom prst="rect">
            <a:avLst/>
          </a:prstGeom>
        </p:spPr>
        <p:txBody>
          <a:bodyPr anchor="t" rtlCol="false" tIns="0" lIns="0" bIns="0" rIns="0">
            <a:spAutoFit/>
          </a:bodyPr>
          <a:lstStyle/>
          <a:p>
            <a:pPr algn="l">
              <a:lnSpc>
                <a:spcPts val="3125"/>
              </a:lnSpc>
            </a:pPr>
            <a:r>
              <a:rPr lang="en-US" sz="1937">
                <a:solidFill>
                  <a:srgbClr val="E5E3D8"/>
                </a:solidFill>
                <a:latin typeface="Glacial Indifference"/>
                <a:ea typeface="Glacial Indifference"/>
                <a:cs typeface="Glacial Indifference"/>
                <a:sym typeface="Glacial Indifference"/>
              </a:rPr>
              <a:t>Baltes, P. B. (2008). Positionspapier: Entwurf einer Lebensspannen-Psychologie der Sehnsucht: Utopie eines vollkommenen und perfekten Lebens. </a:t>
            </a:r>
            <a:r>
              <a:rPr lang="en-US" sz="1937" i="true">
                <a:solidFill>
                  <a:srgbClr val="E5E3D8"/>
                </a:solidFill>
                <a:latin typeface="Glacial Indifference Italics"/>
                <a:ea typeface="Glacial Indifference Italics"/>
                <a:cs typeface="Glacial Indifference Italics"/>
                <a:sym typeface="Glacial Indifference Italics"/>
              </a:rPr>
              <a:t>Psychologische Rundschau, 59</a:t>
            </a:r>
            <a:r>
              <a:rPr lang="en-US" sz="1937">
                <a:solidFill>
                  <a:srgbClr val="E5E3D8"/>
                </a:solidFill>
                <a:latin typeface="Glacial Indifference"/>
                <a:ea typeface="Glacial Indifference"/>
                <a:cs typeface="Glacial Indifference"/>
                <a:sym typeface="Glacial Indifference"/>
              </a:rPr>
              <a:t>(2), 77–86.</a:t>
            </a:r>
          </a:p>
        </p:txBody>
      </p:sp>
      <p:sp>
        <p:nvSpPr>
          <p:cNvPr name="TextBox 8" id="8"/>
          <p:cNvSpPr txBox="true"/>
          <p:nvPr/>
        </p:nvSpPr>
        <p:spPr>
          <a:xfrm rot="0">
            <a:off x="992237" y="3547467"/>
            <a:ext cx="16303526" cy="374650"/>
          </a:xfrm>
          <a:prstGeom prst="rect">
            <a:avLst/>
          </a:prstGeom>
        </p:spPr>
        <p:txBody>
          <a:bodyPr anchor="t" rtlCol="false" tIns="0" lIns="0" bIns="0" rIns="0">
            <a:spAutoFit/>
          </a:bodyPr>
          <a:lstStyle/>
          <a:p>
            <a:pPr algn="l">
              <a:lnSpc>
                <a:spcPts val="3125"/>
              </a:lnSpc>
            </a:pPr>
            <a:r>
              <a:rPr lang="en-US" sz="1937">
                <a:solidFill>
                  <a:srgbClr val="E5E3D8"/>
                </a:solidFill>
                <a:latin typeface="Glacial Indifference"/>
                <a:ea typeface="Glacial Indifference"/>
                <a:cs typeface="Glacial Indifference"/>
                <a:sym typeface="Glacial Indifference"/>
              </a:rPr>
              <a:t>Baltes, M. M., &amp; Montada, L. (1996). </a:t>
            </a:r>
            <a:r>
              <a:rPr lang="en-US" sz="1937" i="true">
                <a:solidFill>
                  <a:srgbClr val="E5E3D8"/>
                </a:solidFill>
                <a:latin typeface="Glacial Indifference Italics"/>
                <a:ea typeface="Glacial Indifference Italics"/>
                <a:cs typeface="Glacial Indifference Italics"/>
                <a:sym typeface="Glacial Indifference Italics"/>
              </a:rPr>
              <a:t>Produktives Leben im Alter</a:t>
            </a:r>
            <a:r>
              <a:rPr lang="en-US" sz="1937">
                <a:solidFill>
                  <a:srgbClr val="E5E3D8"/>
                </a:solidFill>
                <a:latin typeface="Glacial Indifference"/>
                <a:ea typeface="Glacial Indifference"/>
                <a:cs typeface="Glacial Indifference"/>
                <a:sym typeface="Glacial Indifference"/>
              </a:rPr>
              <a:t>. Campus-Verlag.</a:t>
            </a:r>
          </a:p>
        </p:txBody>
      </p:sp>
      <p:sp>
        <p:nvSpPr>
          <p:cNvPr name="TextBox 9" id="9"/>
          <p:cNvSpPr txBox="true"/>
          <p:nvPr/>
        </p:nvSpPr>
        <p:spPr>
          <a:xfrm rot="0">
            <a:off x="992237" y="4223445"/>
            <a:ext cx="16303526" cy="765175"/>
          </a:xfrm>
          <a:prstGeom prst="rect">
            <a:avLst/>
          </a:prstGeom>
        </p:spPr>
        <p:txBody>
          <a:bodyPr anchor="t" rtlCol="false" tIns="0" lIns="0" bIns="0" rIns="0">
            <a:spAutoFit/>
          </a:bodyPr>
          <a:lstStyle/>
          <a:p>
            <a:pPr algn="l">
              <a:lnSpc>
                <a:spcPts val="3125"/>
              </a:lnSpc>
            </a:pPr>
            <a:r>
              <a:rPr lang="en-US" sz="1937">
                <a:solidFill>
                  <a:srgbClr val="E5E3D8"/>
                </a:solidFill>
                <a:latin typeface="Glacial Indifference"/>
                <a:ea typeface="Glacial Indifference"/>
                <a:cs typeface="Glacial Indifference"/>
                <a:sym typeface="Glacial Indifference"/>
              </a:rPr>
              <a:t>Brandtstädter, J., &amp; Brandtstädter, J. (2011). Sehnsucht: Theoretische Annäherungen an ein komplexes Gefühl. </a:t>
            </a:r>
            <a:r>
              <a:rPr lang="en-US" sz="1937" i="true">
                <a:solidFill>
                  <a:srgbClr val="E5E3D8"/>
                </a:solidFill>
                <a:latin typeface="Glacial Indifference Italics"/>
                <a:ea typeface="Glacial Indifference Italics"/>
                <a:cs typeface="Glacial Indifference Italics"/>
                <a:sym typeface="Glacial Indifference Italics"/>
              </a:rPr>
              <a:t>Positive Entwicklung: Zur Psychologie gelingender Lebensführung</a:t>
            </a:r>
            <a:r>
              <a:rPr lang="en-US" sz="1937">
                <a:solidFill>
                  <a:srgbClr val="E5E3D8"/>
                </a:solidFill>
                <a:latin typeface="Glacial Indifference"/>
                <a:ea typeface="Glacial Indifference"/>
                <a:cs typeface="Glacial Indifference"/>
                <a:sym typeface="Glacial Indifference"/>
              </a:rPr>
              <a:t>, 203–217.</a:t>
            </a:r>
          </a:p>
        </p:txBody>
      </p:sp>
      <p:sp>
        <p:nvSpPr>
          <p:cNvPr name="TextBox 10" id="10"/>
          <p:cNvSpPr txBox="true"/>
          <p:nvPr/>
        </p:nvSpPr>
        <p:spPr>
          <a:xfrm rot="0">
            <a:off x="992237" y="5296346"/>
            <a:ext cx="16303526" cy="765175"/>
          </a:xfrm>
          <a:prstGeom prst="rect">
            <a:avLst/>
          </a:prstGeom>
        </p:spPr>
        <p:txBody>
          <a:bodyPr anchor="t" rtlCol="false" tIns="0" lIns="0" bIns="0" rIns="0">
            <a:spAutoFit/>
          </a:bodyPr>
          <a:lstStyle/>
          <a:p>
            <a:pPr algn="l">
              <a:lnSpc>
                <a:spcPts val="3125"/>
              </a:lnSpc>
            </a:pPr>
            <a:r>
              <a:rPr lang="en-US" sz="1937">
                <a:solidFill>
                  <a:srgbClr val="FFFFFF"/>
                </a:solidFill>
                <a:latin typeface="Glacial Indifference"/>
                <a:ea typeface="Glacial Indifference"/>
                <a:cs typeface="Glacial Indifference"/>
                <a:sym typeface="Glacial Indifference"/>
              </a:rPr>
              <a:t>Katholische Erwachsenenbildung Rheinland-Pfalz (2025). </a:t>
            </a:r>
            <a:r>
              <a:rPr lang="en-US" sz="1937" i="true">
                <a:solidFill>
                  <a:srgbClr val="FFFFFF"/>
                </a:solidFill>
                <a:latin typeface="Glacial Indifference Italics"/>
                <a:ea typeface="Glacial Indifference Italics"/>
                <a:cs typeface="Glacial Indifference Italics"/>
                <a:sym typeface="Glacial Indifference Italics"/>
              </a:rPr>
              <a:t>Menschen und ihre Sehnsüchte</a:t>
            </a:r>
            <a:r>
              <a:rPr lang="en-US" sz="1937">
                <a:solidFill>
                  <a:srgbClr val="FFFFFF"/>
                </a:solidFill>
                <a:latin typeface="Glacial Indifference"/>
                <a:ea typeface="Glacial Indifference"/>
                <a:cs typeface="Glacial Indifference"/>
                <a:sym typeface="Glacial Indifference"/>
              </a:rPr>
              <a:t>. Katholische Erwachsenenbildung Rheinland-Pfalz. </a:t>
            </a:r>
            <a:r>
              <a:rPr lang="en-US" sz="1937" u="sng">
                <a:solidFill>
                  <a:srgbClr val="450807"/>
                </a:solidFill>
                <a:latin typeface="Glacial Indifference"/>
                <a:ea typeface="Glacial Indifference"/>
                <a:cs typeface="Glacial Indifference"/>
                <a:sym typeface="Glacial Indifference"/>
                <a:hlinkClick r:id="rId3" tooltip="https://spiegel.keb-rheinland-pfalz.de/"/>
              </a:rPr>
              <a:t>https://spiegel.keb-rheinland-pfalz.de/</a:t>
            </a:r>
          </a:p>
        </p:txBody>
      </p:sp>
      <p:sp>
        <p:nvSpPr>
          <p:cNvPr name="TextBox 11" id="11"/>
          <p:cNvSpPr txBox="true"/>
          <p:nvPr/>
        </p:nvSpPr>
        <p:spPr>
          <a:xfrm rot="0">
            <a:off x="992237" y="6369249"/>
            <a:ext cx="16303526" cy="765175"/>
          </a:xfrm>
          <a:prstGeom prst="rect">
            <a:avLst/>
          </a:prstGeom>
        </p:spPr>
        <p:txBody>
          <a:bodyPr anchor="t" rtlCol="false" tIns="0" lIns="0" bIns="0" rIns="0">
            <a:spAutoFit/>
          </a:bodyPr>
          <a:lstStyle/>
          <a:p>
            <a:pPr algn="l">
              <a:lnSpc>
                <a:spcPts val="3125"/>
              </a:lnSpc>
            </a:pPr>
            <a:r>
              <a:rPr lang="en-US" sz="1937">
                <a:solidFill>
                  <a:srgbClr val="E5E3D8"/>
                </a:solidFill>
                <a:latin typeface="Glacial Indifference"/>
                <a:ea typeface="Glacial Indifference"/>
                <a:cs typeface="Glacial Indifference"/>
                <a:sym typeface="Glacial Indifference"/>
              </a:rPr>
              <a:t>Scheibe, S. (2005). </a:t>
            </a:r>
            <a:r>
              <a:rPr lang="en-US" sz="1937" i="true">
                <a:solidFill>
                  <a:srgbClr val="E5E3D8"/>
                </a:solidFill>
                <a:latin typeface="Glacial Indifference Italics"/>
                <a:ea typeface="Glacial Indifference Italics"/>
                <a:cs typeface="Glacial Indifference Italics"/>
                <a:sym typeface="Glacial Indifference Italics"/>
              </a:rPr>
              <a:t>Sehnsucht (Sehnsucht) as a new lifespan concept: A developmental conceptualization and its measurement in adulthood</a:t>
            </a:r>
            <a:r>
              <a:rPr lang="en-US" sz="1937">
                <a:solidFill>
                  <a:srgbClr val="E5E3D8"/>
                </a:solidFill>
                <a:latin typeface="Glacial Indifference"/>
                <a:ea typeface="Glacial Indifference"/>
                <a:cs typeface="Glacial Indifference"/>
                <a:sym typeface="Glacial Indifference"/>
              </a:rPr>
              <a:t> (Doctoral dissertation).</a:t>
            </a:r>
          </a:p>
        </p:txBody>
      </p:sp>
      <p:sp>
        <p:nvSpPr>
          <p:cNvPr name="TextBox 12" id="12"/>
          <p:cNvSpPr txBox="true"/>
          <p:nvPr/>
        </p:nvSpPr>
        <p:spPr>
          <a:xfrm rot="0">
            <a:off x="992237" y="7045226"/>
            <a:ext cx="16303526" cy="765175"/>
          </a:xfrm>
          <a:prstGeom prst="rect">
            <a:avLst/>
          </a:prstGeom>
        </p:spPr>
        <p:txBody>
          <a:bodyPr anchor="t" rtlCol="false" tIns="0" lIns="0" bIns="0" rIns="0">
            <a:spAutoFit/>
          </a:bodyPr>
          <a:lstStyle/>
          <a:p>
            <a:pPr algn="l">
              <a:lnSpc>
                <a:spcPts val="3125"/>
              </a:lnSpc>
            </a:pPr>
            <a:r>
              <a:rPr lang="en-US" sz="1937">
                <a:solidFill>
                  <a:srgbClr val="E5E3D8"/>
                </a:solidFill>
                <a:latin typeface="Glacial Indifference"/>
                <a:ea typeface="Glacial Indifference"/>
                <a:cs typeface="Glacial Indifference"/>
                <a:sym typeface="Glacial Indifference"/>
              </a:rPr>
              <a:t>Scheibe, S., Freund, A. M., &amp; Baltes, P. B. (2007). Toward a developmental psychology of Sehnsucht (life longings): The optimal (utopian) life. </a:t>
            </a:r>
            <a:r>
              <a:rPr lang="en-US" sz="1937" i="true">
                <a:solidFill>
                  <a:srgbClr val="E5E3D8"/>
                </a:solidFill>
                <a:latin typeface="Glacial Indifference Italics"/>
                <a:ea typeface="Glacial Indifference Italics"/>
                <a:cs typeface="Glacial Indifference Italics"/>
                <a:sym typeface="Glacial Indifference Italics"/>
              </a:rPr>
              <a:t>Developmental Psychology, 43</a:t>
            </a:r>
            <a:r>
              <a:rPr lang="en-US" sz="1937">
                <a:solidFill>
                  <a:srgbClr val="E5E3D8"/>
                </a:solidFill>
                <a:latin typeface="Glacial Indifference"/>
                <a:ea typeface="Glacial Indifference"/>
                <a:cs typeface="Glacial Indifference"/>
                <a:sym typeface="Glacial Indifference"/>
              </a:rPr>
              <a:t>(3), 778.</a:t>
            </a:r>
          </a:p>
        </p:txBody>
      </p:sp>
      <p:sp>
        <p:nvSpPr>
          <p:cNvPr name="TextBox 13" id="13"/>
          <p:cNvSpPr txBox="true"/>
          <p:nvPr/>
        </p:nvSpPr>
        <p:spPr>
          <a:xfrm rot="0">
            <a:off x="992237" y="8118127"/>
            <a:ext cx="16303526" cy="1546336"/>
          </a:xfrm>
          <a:prstGeom prst="rect">
            <a:avLst/>
          </a:prstGeom>
        </p:spPr>
        <p:txBody>
          <a:bodyPr anchor="t" rtlCol="false" tIns="0" lIns="0" bIns="0" rIns="0">
            <a:spAutoFit/>
          </a:bodyPr>
          <a:lstStyle/>
          <a:p>
            <a:pPr algn="l">
              <a:lnSpc>
                <a:spcPts val="3123"/>
              </a:lnSpc>
            </a:pPr>
            <a:r>
              <a:rPr lang="en-US" sz="1937">
                <a:solidFill>
                  <a:srgbClr val="FFFFFF"/>
                </a:solidFill>
                <a:latin typeface="Glacial Indifference"/>
                <a:ea typeface="Glacial Indifference"/>
                <a:cs typeface="Glacial Indifference"/>
                <a:sym typeface="Glacial Indifference"/>
              </a:rPr>
              <a:t>Vanderheiden, E. (2025). Sehnsucht (Life Longings) Is a Signpost: A German Case Study. In: Mayer, CH., Vanderheiden, E. (eds) International Handbook of Emotions. Springer, Cham. </a:t>
            </a:r>
            <a:r>
              <a:rPr lang="en-US" sz="1937" u="sng">
                <a:solidFill>
                  <a:srgbClr val="450807"/>
                </a:solidFill>
                <a:latin typeface="Glacial Indifference"/>
                <a:ea typeface="Glacial Indifference"/>
                <a:cs typeface="Glacial Indifference"/>
                <a:sym typeface="Glacial Indifference"/>
                <a:hlinkClick r:id="rId4" tooltip="https://doi.org/10.1007/978-3-031-86445-2_6"/>
              </a:rPr>
              <a:t>https://doi.org/10.1007/978-3-031-86445-2_6</a:t>
            </a:r>
          </a:p>
          <a:p>
            <a:pPr algn="l">
              <a:lnSpc>
                <a:spcPts val="3123"/>
              </a:lnSpc>
            </a:pPr>
          </a:p>
          <a:p>
            <a:pPr algn="l">
              <a:lnSpc>
                <a:spcPts val="3125"/>
              </a:lnSpc>
            </a:pPr>
            <a:r>
              <a:rPr lang="en-US" sz="1937" u="sng">
                <a:solidFill>
                  <a:srgbClr val="E5E3D8"/>
                </a:solidFill>
                <a:latin typeface="Glacial Indifference"/>
                <a:ea typeface="Glacial Indifference"/>
                <a:cs typeface="Glacial Indifference"/>
                <a:sym typeface="Glacial Indifference"/>
              </a:rPr>
              <a:t>Alle Fotos: Unsplash</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2B4738"/>
            </a:solidFill>
            <a:ln w="12700">
              <a:solidFill>
                <a:srgbClr val="000000"/>
              </a:solidFill>
            </a:ln>
          </p:spPr>
        </p:sp>
      </p:grpSp>
      <p:grpSp>
        <p:nvGrpSpPr>
          <p:cNvPr name="Group 4" id="4"/>
          <p:cNvGrpSpPr>
            <a:grpSpLocks noChangeAspect="true"/>
          </p:cNvGrpSpPr>
          <p:nvPr/>
        </p:nvGrpSpPr>
        <p:grpSpPr>
          <a:xfrm rot="0">
            <a:off x="11430000" y="0"/>
            <a:ext cx="6858000" cy="10287000"/>
            <a:chOff x="0" y="0"/>
            <a:chExt cx="9144000" cy="13716000"/>
          </a:xfrm>
        </p:grpSpPr>
        <p:sp>
          <p:nvSpPr>
            <p:cNvPr name="Freeform 5" id="5" descr="preencoded.png"/>
            <p:cNvSpPr/>
            <p:nvPr/>
          </p:nvSpPr>
          <p:spPr>
            <a:xfrm flipH="false" flipV="false" rot="0">
              <a:off x="0" y="0"/>
              <a:ext cx="9144000" cy="13716000"/>
            </a:xfrm>
            <a:custGeom>
              <a:avLst/>
              <a:gdLst/>
              <a:ahLst/>
              <a:cxnLst/>
              <a:rect r="r" b="b" t="t" l="l"/>
              <a:pathLst>
                <a:path h="13716000" w="9144000">
                  <a:moveTo>
                    <a:pt x="0" y="0"/>
                  </a:moveTo>
                  <a:lnTo>
                    <a:pt x="9144000" y="0"/>
                  </a:lnTo>
                  <a:lnTo>
                    <a:pt x="9144000" y="13716000"/>
                  </a:lnTo>
                  <a:lnTo>
                    <a:pt x="0" y="13716000"/>
                  </a:lnTo>
                  <a:lnTo>
                    <a:pt x="0" y="0"/>
                  </a:lnTo>
                  <a:close/>
                </a:path>
              </a:pathLst>
            </a:custGeom>
            <a:blipFill>
              <a:blip r:embed="rId3"/>
              <a:stretch>
                <a:fillRect l="0" t="0" r="0" b="0"/>
              </a:stretch>
            </a:blipFill>
          </p:spPr>
        </p:sp>
      </p:grpSp>
      <p:sp>
        <p:nvSpPr>
          <p:cNvPr name="TextBox 6" id="6"/>
          <p:cNvSpPr txBox="true"/>
          <p:nvPr/>
        </p:nvSpPr>
        <p:spPr>
          <a:xfrm rot="0">
            <a:off x="992238" y="1273225"/>
            <a:ext cx="5566023" cy="754062"/>
          </a:xfrm>
          <a:prstGeom prst="rect">
            <a:avLst/>
          </a:prstGeom>
        </p:spPr>
        <p:txBody>
          <a:bodyPr anchor="t" rtlCol="false" tIns="0" lIns="0" bIns="0" rIns="0">
            <a:spAutoFit/>
          </a:bodyPr>
          <a:lstStyle/>
          <a:p>
            <a:pPr algn="l">
              <a:lnSpc>
                <a:spcPts val="6062"/>
              </a:lnSpc>
            </a:pPr>
            <a:r>
              <a:rPr lang="en-US" b="true" sz="4875">
                <a:solidFill>
                  <a:srgbClr val="E5E3D8"/>
                </a:solidFill>
                <a:latin typeface="Glacial Indifference Bold"/>
                <a:ea typeface="Glacial Indifference Bold"/>
                <a:cs typeface="Glacial Indifference Bold"/>
                <a:sym typeface="Glacial Indifference Bold"/>
              </a:rPr>
              <a:t>Was ist Sehnsucht?</a:t>
            </a:r>
          </a:p>
        </p:txBody>
      </p:sp>
      <p:sp>
        <p:nvSpPr>
          <p:cNvPr name="TextBox 7" id="7"/>
          <p:cNvSpPr txBox="true"/>
          <p:nvPr/>
        </p:nvSpPr>
        <p:spPr>
          <a:xfrm rot="0">
            <a:off x="992238" y="2353716"/>
            <a:ext cx="9445526" cy="1155700"/>
          </a:xfrm>
          <a:prstGeom prst="rect">
            <a:avLst/>
          </a:prstGeom>
        </p:spPr>
        <p:txBody>
          <a:bodyPr anchor="t" rtlCol="false" tIns="0" lIns="0" bIns="0" rIns="0">
            <a:spAutoFit/>
          </a:bodyPr>
          <a:lstStyle/>
          <a:p>
            <a:pPr algn="l">
              <a:lnSpc>
                <a:spcPts val="3125"/>
              </a:lnSpc>
            </a:pPr>
            <a:r>
              <a:rPr lang="en-US" sz="1937">
                <a:solidFill>
                  <a:srgbClr val="E5E3D8"/>
                </a:solidFill>
                <a:latin typeface="Glacial Indifference"/>
                <a:ea typeface="Glacial Indifference"/>
                <a:cs typeface="Glacial Indifference"/>
                <a:sym typeface="Glacial Indifference"/>
              </a:rPr>
              <a:t>Sehnsucht ist ein Phänomen mit emotionalen und kognitiven Anteilen. Sie verbindet Gedanken und Gefühle über ein optimaleres oder utopisches Leben – ein intensives Verlangen nach alternativen Zuständen und Möglichkeiten der Verwirklichung.</a:t>
            </a:r>
          </a:p>
        </p:txBody>
      </p:sp>
      <p:sp>
        <p:nvSpPr>
          <p:cNvPr name="TextBox 8" id="8"/>
          <p:cNvSpPr txBox="true"/>
          <p:nvPr/>
        </p:nvSpPr>
        <p:spPr>
          <a:xfrm rot="0">
            <a:off x="1364307" y="4102596"/>
            <a:ext cx="9073455" cy="1546225"/>
          </a:xfrm>
          <a:prstGeom prst="rect">
            <a:avLst/>
          </a:prstGeom>
        </p:spPr>
        <p:txBody>
          <a:bodyPr anchor="t" rtlCol="false" tIns="0" lIns="0" bIns="0" rIns="0">
            <a:spAutoFit/>
          </a:bodyPr>
          <a:lstStyle/>
          <a:p>
            <a:pPr algn="l">
              <a:lnSpc>
                <a:spcPts val="3125"/>
              </a:lnSpc>
            </a:pPr>
            <a:r>
              <a:rPr lang="en-US" sz="1937">
                <a:solidFill>
                  <a:srgbClr val="E5E3D8"/>
                </a:solidFill>
                <a:latin typeface="Glacial Indifference"/>
                <a:ea typeface="Glacial Indifference"/>
                <a:cs typeface="Glacial Indifference"/>
                <a:sym typeface="Glacial Indifference"/>
              </a:rPr>
              <a:t>Laut Grimm'schen Wörterbuch ist Sehnsucht „ein hoher Grad eines heftigen und oft schmerzlichen Verlangens nach etwas, besonders wenn man keine Hoffnung hat, das Verlangte zu erlangen, oder wenn die Erlangung ungewiss, noch entfernt ist" (Vanderheiden, 2025).</a:t>
            </a:r>
          </a:p>
        </p:txBody>
      </p:sp>
      <p:grpSp>
        <p:nvGrpSpPr>
          <p:cNvPr name="Group 9" id="9"/>
          <p:cNvGrpSpPr/>
          <p:nvPr/>
        </p:nvGrpSpPr>
        <p:grpSpPr>
          <a:xfrm rot="0">
            <a:off x="992238" y="3909269"/>
            <a:ext cx="28575" cy="2145804"/>
            <a:chOff x="0" y="0"/>
            <a:chExt cx="38100" cy="2861072"/>
          </a:xfrm>
        </p:grpSpPr>
        <p:sp>
          <p:nvSpPr>
            <p:cNvPr name="Freeform 10" id="10"/>
            <p:cNvSpPr/>
            <p:nvPr/>
          </p:nvSpPr>
          <p:spPr>
            <a:xfrm flipH="false" flipV="false" rot="0">
              <a:off x="0" y="0"/>
              <a:ext cx="38100" cy="2861056"/>
            </a:xfrm>
            <a:custGeom>
              <a:avLst/>
              <a:gdLst/>
              <a:ahLst/>
              <a:cxnLst/>
              <a:rect r="r" b="b" t="t" l="l"/>
              <a:pathLst>
                <a:path h="2861056" w="38100">
                  <a:moveTo>
                    <a:pt x="0" y="0"/>
                  </a:moveTo>
                  <a:lnTo>
                    <a:pt x="38100" y="0"/>
                  </a:lnTo>
                  <a:lnTo>
                    <a:pt x="38100" y="2861056"/>
                  </a:lnTo>
                  <a:lnTo>
                    <a:pt x="0" y="2861056"/>
                  </a:lnTo>
                  <a:close/>
                </a:path>
              </a:pathLst>
            </a:custGeom>
            <a:solidFill>
              <a:srgbClr val="DDB35F"/>
            </a:solidFill>
            <a:ln w="12700">
              <a:solidFill>
                <a:srgbClr val="000000"/>
              </a:solidFill>
            </a:ln>
          </p:spPr>
        </p:sp>
      </p:grpSp>
      <p:sp>
        <p:nvSpPr>
          <p:cNvPr name="TextBox 11" id="11"/>
          <p:cNvSpPr txBox="true"/>
          <p:nvPr/>
        </p:nvSpPr>
        <p:spPr>
          <a:xfrm rot="0">
            <a:off x="992238" y="6248400"/>
            <a:ext cx="9445526" cy="1936750"/>
          </a:xfrm>
          <a:prstGeom prst="rect">
            <a:avLst/>
          </a:prstGeom>
        </p:spPr>
        <p:txBody>
          <a:bodyPr anchor="t" rtlCol="false" tIns="0" lIns="0" bIns="0" rIns="0">
            <a:spAutoFit/>
          </a:bodyPr>
          <a:lstStyle/>
          <a:p>
            <a:pPr algn="l">
              <a:lnSpc>
                <a:spcPts val="3125"/>
              </a:lnSpc>
            </a:pPr>
            <a:r>
              <a:rPr lang="en-US" sz="1937">
                <a:solidFill>
                  <a:srgbClr val="E5E3D8"/>
                </a:solidFill>
                <a:latin typeface="Glacial Indifference"/>
                <a:ea typeface="Glacial Indifference"/>
                <a:cs typeface="Glacial Indifference"/>
                <a:sym typeface="Glacial Indifference"/>
              </a:rPr>
              <a:t>Die Etymologie des Wortes selbst weist bereits auf die ambivalente Natur der Sehnsucht hin: einerseits in schmerzhaftes Verlangen nach etwas, das unerreichbar erscheint. Das Phänomen ist stark mit der deutschen Kultur assoziiert und schwer in andere Sprachen zu übersetzen. Anderseits weist der Wortbestandteil Sucht auch darauf hin, dass Sehnsucht Menschen lähmen oder negativ beeinflussen kann,</a:t>
            </a:r>
          </a:p>
        </p:txBody>
      </p:sp>
      <p:sp>
        <p:nvSpPr>
          <p:cNvPr name="TextBox 12" id="12"/>
          <p:cNvSpPr txBox="true"/>
          <p:nvPr/>
        </p:nvSpPr>
        <p:spPr>
          <a:xfrm rot="0">
            <a:off x="992238" y="8512076"/>
            <a:ext cx="9445526" cy="374650"/>
          </a:xfrm>
          <a:prstGeom prst="rect">
            <a:avLst/>
          </a:prstGeom>
        </p:spPr>
        <p:txBody>
          <a:bodyPr anchor="t" rtlCol="false" tIns="0" lIns="0" bIns="0" rIns="0">
            <a:spAutoFit/>
          </a:bodyPr>
          <a:lstStyle/>
          <a:p>
            <a:pPr algn="l">
              <a:lnSpc>
                <a:spcPts val="3125"/>
              </a:lnSpc>
            </a:pPr>
            <a:r>
              <a:rPr lang="en-US" sz="1937">
                <a:solidFill>
                  <a:srgbClr val="E5E3D8"/>
                </a:solidFill>
                <a:latin typeface="Glacial Indifference"/>
                <a:ea typeface="Glacial Indifference"/>
                <a:cs typeface="Glacial Indifference"/>
                <a:sym typeface="Glacial Indifference"/>
              </a:rPr>
              <a:t>(Vanderheiden, 2025)</a:t>
            </a:r>
          </a:p>
        </p:txBody>
      </p:sp>
    </p:spTree>
  </p:cSld>
  <p:clrMapOvr>
    <a:masterClrMapping/>
  </p:clrMapOvr>
</p:sld>
</file>

<file path=ppt/slides/slide3.xml><?xml version="1.0" encoding="utf-8"?>
<p:sld xmlns:p="http://schemas.openxmlformats.org/presentationml/2006/main" xmlns:a="http://schemas.openxmlformats.org/drawingml/2006/main">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2B4738"/>
            </a:solidFill>
            <a:ln w="12700">
              <a:solidFill>
                <a:srgbClr val="000000"/>
              </a:solidFill>
            </a:ln>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2B4738"/>
            </a:solidFill>
            <a:ln w="12700">
              <a:solidFill>
                <a:srgbClr val="000000"/>
              </a:solidFill>
            </a:ln>
          </p:spPr>
        </p:sp>
      </p:grpSp>
      <p:grpSp>
        <p:nvGrpSpPr>
          <p:cNvPr name="Group 6" id="6"/>
          <p:cNvGrpSpPr/>
          <p:nvPr/>
        </p:nvGrpSpPr>
        <p:grpSpPr>
          <a:xfrm rot="0">
            <a:off x="987475" y="4491781"/>
            <a:ext cx="5278636" cy="2648694"/>
            <a:chOff x="0" y="0"/>
            <a:chExt cx="7038182" cy="3531592"/>
          </a:xfrm>
        </p:grpSpPr>
        <p:sp>
          <p:nvSpPr>
            <p:cNvPr name="Freeform 7" id="7"/>
            <p:cNvSpPr/>
            <p:nvPr/>
          </p:nvSpPr>
          <p:spPr>
            <a:xfrm flipH="false" flipV="false" rot="0">
              <a:off x="6350" y="6350"/>
              <a:ext cx="7025513" cy="3518916"/>
            </a:xfrm>
            <a:custGeom>
              <a:avLst/>
              <a:gdLst/>
              <a:ahLst/>
              <a:cxnLst/>
              <a:rect r="r" b="b" t="t" l="l"/>
              <a:pathLst>
                <a:path h="3518916" w="7025513">
                  <a:moveTo>
                    <a:pt x="0" y="138938"/>
                  </a:moveTo>
                  <a:cubicBezTo>
                    <a:pt x="0" y="62230"/>
                    <a:pt x="62357" y="0"/>
                    <a:pt x="139192" y="0"/>
                  </a:cubicBezTo>
                  <a:lnTo>
                    <a:pt x="6886321" y="0"/>
                  </a:lnTo>
                  <a:cubicBezTo>
                    <a:pt x="6963156" y="0"/>
                    <a:pt x="7025513" y="62230"/>
                    <a:pt x="7025513" y="138938"/>
                  </a:cubicBezTo>
                  <a:lnTo>
                    <a:pt x="7025513" y="3379978"/>
                  </a:lnTo>
                  <a:cubicBezTo>
                    <a:pt x="7025513" y="3456686"/>
                    <a:pt x="6963156" y="3518916"/>
                    <a:pt x="6886321" y="3518916"/>
                  </a:cubicBezTo>
                  <a:lnTo>
                    <a:pt x="139192" y="3518916"/>
                  </a:lnTo>
                  <a:cubicBezTo>
                    <a:pt x="62357" y="3518916"/>
                    <a:pt x="0" y="3456686"/>
                    <a:pt x="0" y="3379978"/>
                  </a:cubicBezTo>
                  <a:close/>
                </a:path>
              </a:pathLst>
            </a:custGeom>
            <a:solidFill>
              <a:srgbClr val="DDB35F"/>
            </a:solidFill>
            <a:ln w="12700">
              <a:solidFill>
                <a:srgbClr val="000000"/>
              </a:solidFill>
            </a:ln>
          </p:spPr>
        </p:sp>
        <p:sp>
          <p:nvSpPr>
            <p:cNvPr name="Freeform 8" id="8"/>
            <p:cNvSpPr/>
            <p:nvPr/>
          </p:nvSpPr>
          <p:spPr>
            <a:xfrm flipH="false" flipV="false" rot="0">
              <a:off x="0" y="0"/>
              <a:ext cx="7038213" cy="3531616"/>
            </a:xfrm>
            <a:custGeom>
              <a:avLst/>
              <a:gdLst/>
              <a:ahLst/>
              <a:cxnLst/>
              <a:rect r="r" b="b" t="t" l="l"/>
              <a:pathLst>
                <a:path h="3531616" w="7038213">
                  <a:moveTo>
                    <a:pt x="0" y="145288"/>
                  </a:moveTo>
                  <a:cubicBezTo>
                    <a:pt x="0" y="65024"/>
                    <a:pt x="65151" y="0"/>
                    <a:pt x="145542" y="0"/>
                  </a:cubicBezTo>
                  <a:lnTo>
                    <a:pt x="6892671" y="0"/>
                  </a:lnTo>
                  <a:lnTo>
                    <a:pt x="6892671" y="6350"/>
                  </a:lnTo>
                  <a:lnTo>
                    <a:pt x="6892671" y="0"/>
                  </a:lnTo>
                  <a:cubicBezTo>
                    <a:pt x="6973062" y="0"/>
                    <a:pt x="7038213" y="65024"/>
                    <a:pt x="7038213" y="145288"/>
                  </a:cubicBezTo>
                  <a:lnTo>
                    <a:pt x="7031863" y="145288"/>
                  </a:lnTo>
                  <a:lnTo>
                    <a:pt x="7038213" y="145288"/>
                  </a:lnTo>
                  <a:lnTo>
                    <a:pt x="7038213" y="3386328"/>
                  </a:lnTo>
                  <a:lnTo>
                    <a:pt x="7031863" y="3386328"/>
                  </a:lnTo>
                  <a:lnTo>
                    <a:pt x="7038213" y="3386328"/>
                  </a:lnTo>
                  <a:cubicBezTo>
                    <a:pt x="7038213" y="3466592"/>
                    <a:pt x="6973062" y="3531616"/>
                    <a:pt x="6892671" y="3531616"/>
                  </a:cubicBezTo>
                  <a:lnTo>
                    <a:pt x="6892671" y="3525266"/>
                  </a:lnTo>
                  <a:lnTo>
                    <a:pt x="6892671" y="3531616"/>
                  </a:lnTo>
                  <a:lnTo>
                    <a:pt x="145542" y="3531616"/>
                  </a:lnTo>
                  <a:lnTo>
                    <a:pt x="145542" y="3525266"/>
                  </a:lnTo>
                  <a:lnTo>
                    <a:pt x="145542" y="3531616"/>
                  </a:lnTo>
                  <a:cubicBezTo>
                    <a:pt x="65151" y="3531616"/>
                    <a:pt x="0" y="3466592"/>
                    <a:pt x="0" y="3386328"/>
                  </a:cubicBezTo>
                  <a:lnTo>
                    <a:pt x="0" y="145288"/>
                  </a:lnTo>
                  <a:lnTo>
                    <a:pt x="6350" y="145288"/>
                  </a:lnTo>
                  <a:lnTo>
                    <a:pt x="0" y="145288"/>
                  </a:lnTo>
                  <a:moveTo>
                    <a:pt x="12700" y="145288"/>
                  </a:moveTo>
                  <a:lnTo>
                    <a:pt x="12700" y="3386328"/>
                  </a:lnTo>
                  <a:lnTo>
                    <a:pt x="6350" y="3386328"/>
                  </a:lnTo>
                  <a:lnTo>
                    <a:pt x="12700" y="3386328"/>
                  </a:lnTo>
                  <a:cubicBezTo>
                    <a:pt x="12700" y="3459480"/>
                    <a:pt x="72136" y="3518916"/>
                    <a:pt x="145542" y="3518916"/>
                  </a:cubicBezTo>
                  <a:lnTo>
                    <a:pt x="6892671" y="3518916"/>
                  </a:lnTo>
                  <a:cubicBezTo>
                    <a:pt x="6966077" y="3518916"/>
                    <a:pt x="7025513" y="3459607"/>
                    <a:pt x="7025513" y="3386328"/>
                  </a:cubicBezTo>
                  <a:lnTo>
                    <a:pt x="7025513" y="145288"/>
                  </a:lnTo>
                  <a:cubicBezTo>
                    <a:pt x="7025513" y="72009"/>
                    <a:pt x="6966077" y="12700"/>
                    <a:pt x="6892671" y="12700"/>
                  </a:cubicBezTo>
                  <a:lnTo>
                    <a:pt x="145542" y="12700"/>
                  </a:lnTo>
                  <a:lnTo>
                    <a:pt x="145542" y="6350"/>
                  </a:lnTo>
                  <a:lnTo>
                    <a:pt x="145542" y="12700"/>
                  </a:lnTo>
                  <a:cubicBezTo>
                    <a:pt x="72136" y="12700"/>
                    <a:pt x="12700" y="72009"/>
                    <a:pt x="12700" y="145288"/>
                  </a:cubicBezTo>
                  <a:close/>
                </a:path>
              </a:pathLst>
            </a:custGeom>
            <a:solidFill>
              <a:srgbClr val="8C2725"/>
            </a:solidFill>
            <a:ln w="12700">
              <a:solidFill>
                <a:srgbClr val="000000"/>
              </a:solidFill>
            </a:ln>
          </p:spPr>
        </p:sp>
      </p:grpSp>
      <p:grpSp>
        <p:nvGrpSpPr>
          <p:cNvPr name="Group 9" id="9"/>
          <p:cNvGrpSpPr/>
          <p:nvPr/>
        </p:nvGrpSpPr>
        <p:grpSpPr>
          <a:xfrm rot="0">
            <a:off x="6504534" y="4491781"/>
            <a:ext cx="5278785" cy="2648694"/>
            <a:chOff x="0" y="0"/>
            <a:chExt cx="7038380" cy="3531592"/>
          </a:xfrm>
        </p:grpSpPr>
        <p:sp>
          <p:nvSpPr>
            <p:cNvPr name="Freeform 10" id="10"/>
            <p:cNvSpPr/>
            <p:nvPr/>
          </p:nvSpPr>
          <p:spPr>
            <a:xfrm flipH="false" flipV="false" rot="0">
              <a:off x="6350" y="6350"/>
              <a:ext cx="7025640" cy="3518916"/>
            </a:xfrm>
            <a:custGeom>
              <a:avLst/>
              <a:gdLst/>
              <a:ahLst/>
              <a:cxnLst/>
              <a:rect r="r" b="b" t="t" l="l"/>
              <a:pathLst>
                <a:path h="3518916" w="7025640">
                  <a:moveTo>
                    <a:pt x="0" y="138938"/>
                  </a:moveTo>
                  <a:cubicBezTo>
                    <a:pt x="0" y="62230"/>
                    <a:pt x="62357" y="0"/>
                    <a:pt x="139192" y="0"/>
                  </a:cubicBezTo>
                  <a:lnTo>
                    <a:pt x="6886448" y="0"/>
                  </a:lnTo>
                  <a:cubicBezTo>
                    <a:pt x="6963283" y="0"/>
                    <a:pt x="7025640" y="62230"/>
                    <a:pt x="7025640" y="138938"/>
                  </a:cubicBezTo>
                  <a:lnTo>
                    <a:pt x="7025640" y="3379978"/>
                  </a:lnTo>
                  <a:cubicBezTo>
                    <a:pt x="7025640" y="3456686"/>
                    <a:pt x="6963283" y="3518916"/>
                    <a:pt x="6886448" y="3518916"/>
                  </a:cubicBezTo>
                  <a:lnTo>
                    <a:pt x="139192" y="3518916"/>
                  </a:lnTo>
                  <a:cubicBezTo>
                    <a:pt x="62357" y="3518916"/>
                    <a:pt x="0" y="3456686"/>
                    <a:pt x="0" y="3379978"/>
                  </a:cubicBezTo>
                  <a:close/>
                </a:path>
              </a:pathLst>
            </a:custGeom>
            <a:solidFill>
              <a:srgbClr val="DDB35F"/>
            </a:solidFill>
            <a:ln w="12700">
              <a:solidFill>
                <a:srgbClr val="000000"/>
              </a:solidFill>
            </a:ln>
          </p:spPr>
        </p:sp>
        <p:sp>
          <p:nvSpPr>
            <p:cNvPr name="Freeform 11" id="11"/>
            <p:cNvSpPr/>
            <p:nvPr/>
          </p:nvSpPr>
          <p:spPr>
            <a:xfrm flipH="false" flipV="false" rot="0">
              <a:off x="0" y="0"/>
              <a:ext cx="7038340" cy="3531616"/>
            </a:xfrm>
            <a:custGeom>
              <a:avLst/>
              <a:gdLst/>
              <a:ahLst/>
              <a:cxnLst/>
              <a:rect r="r" b="b" t="t" l="l"/>
              <a:pathLst>
                <a:path h="3531616" w="7038340">
                  <a:moveTo>
                    <a:pt x="0" y="145288"/>
                  </a:moveTo>
                  <a:cubicBezTo>
                    <a:pt x="0" y="65024"/>
                    <a:pt x="65151" y="0"/>
                    <a:pt x="145542" y="0"/>
                  </a:cubicBezTo>
                  <a:lnTo>
                    <a:pt x="6892798" y="0"/>
                  </a:lnTo>
                  <a:lnTo>
                    <a:pt x="6892798" y="6350"/>
                  </a:lnTo>
                  <a:lnTo>
                    <a:pt x="6892798" y="0"/>
                  </a:lnTo>
                  <a:cubicBezTo>
                    <a:pt x="6973189" y="0"/>
                    <a:pt x="7038340" y="65024"/>
                    <a:pt x="7038340" y="145288"/>
                  </a:cubicBezTo>
                  <a:lnTo>
                    <a:pt x="7031990" y="145288"/>
                  </a:lnTo>
                  <a:lnTo>
                    <a:pt x="7038340" y="145288"/>
                  </a:lnTo>
                  <a:lnTo>
                    <a:pt x="7038340" y="3386328"/>
                  </a:lnTo>
                  <a:lnTo>
                    <a:pt x="7031990" y="3386328"/>
                  </a:lnTo>
                  <a:lnTo>
                    <a:pt x="7038340" y="3386328"/>
                  </a:lnTo>
                  <a:cubicBezTo>
                    <a:pt x="7038340" y="3466592"/>
                    <a:pt x="6973189" y="3531616"/>
                    <a:pt x="6892798" y="3531616"/>
                  </a:cubicBezTo>
                  <a:lnTo>
                    <a:pt x="6892798" y="3525266"/>
                  </a:lnTo>
                  <a:lnTo>
                    <a:pt x="6892798" y="3531616"/>
                  </a:lnTo>
                  <a:lnTo>
                    <a:pt x="145542" y="3531616"/>
                  </a:lnTo>
                  <a:lnTo>
                    <a:pt x="145542" y="3525266"/>
                  </a:lnTo>
                  <a:lnTo>
                    <a:pt x="145542" y="3531616"/>
                  </a:lnTo>
                  <a:cubicBezTo>
                    <a:pt x="65151" y="3531616"/>
                    <a:pt x="0" y="3466592"/>
                    <a:pt x="0" y="3386328"/>
                  </a:cubicBezTo>
                  <a:lnTo>
                    <a:pt x="0" y="145288"/>
                  </a:lnTo>
                  <a:lnTo>
                    <a:pt x="6350" y="145288"/>
                  </a:lnTo>
                  <a:lnTo>
                    <a:pt x="0" y="145288"/>
                  </a:lnTo>
                  <a:moveTo>
                    <a:pt x="12700" y="145288"/>
                  </a:moveTo>
                  <a:lnTo>
                    <a:pt x="12700" y="3386328"/>
                  </a:lnTo>
                  <a:lnTo>
                    <a:pt x="6350" y="3386328"/>
                  </a:lnTo>
                  <a:lnTo>
                    <a:pt x="12700" y="3386328"/>
                  </a:lnTo>
                  <a:cubicBezTo>
                    <a:pt x="12700" y="3459480"/>
                    <a:pt x="72136" y="3518916"/>
                    <a:pt x="145542" y="3518916"/>
                  </a:cubicBezTo>
                  <a:lnTo>
                    <a:pt x="6892798" y="3518916"/>
                  </a:lnTo>
                  <a:cubicBezTo>
                    <a:pt x="6966204" y="3518916"/>
                    <a:pt x="7025640" y="3459607"/>
                    <a:pt x="7025640" y="3386328"/>
                  </a:cubicBezTo>
                  <a:lnTo>
                    <a:pt x="7025640" y="145288"/>
                  </a:lnTo>
                  <a:cubicBezTo>
                    <a:pt x="7025640" y="72009"/>
                    <a:pt x="6966204" y="12700"/>
                    <a:pt x="6892798" y="12700"/>
                  </a:cubicBezTo>
                  <a:lnTo>
                    <a:pt x="145542" y="12700"/>
                  </a:lnTo>
                  <a:lnTo>
                    <a:pt x="145542" y="6350"/>
                  </a:lnTo>
                  <a:lnTo>
                    <a:pt x="145542" y="12700"/>
                  </a:lnTo>
                  <a:cubicBezTo>
                    <a:pt x="72136" y="12700"/>
                    <a:pt x="12700" y="72009"/>
                    <a:pt x="12700" y="145288"/>
                  </a:cubicBezTo>
                  <a:close/>
                </a:path>
              </a:pathLst>
            </a:custGeom>
            <a:solidFill>
              <a:srgbClr val="8C2725"/>
            </a:solidFill>
            <a:ln w="12700">
              <a:solidFill>
                <a:srgbClr val="000000"/>
              </a:solidFill>
            </a:ln>
          </p:spPr>
        </p:sp>
      </p:grpSp>
      <p:grpSp>
        <p:nvGrpSpPr>
          <p:cNvPr name="Group 12" id="12"/>
          <p:cNvGrpSpPr/>
          <p:nvPr/>
        </p:nvGrpSpPr>
        <p:grpSpPr>
          <a:xfrm rot="0">
            <a:off x="12021741" y="4491781"/>
            <a:ext cx="5278636" cy="2648694"/>
            <a:chOff x="0" y="0"/>
            <a:chExt cx="7038182" cy="3531592"/>
          </a:xfrm>
        </p:grpSpPr>
        <p:sp>
          <p:nvSpPr>
            <p:cNvPr name="Freeform 13" id="13"/>
            <p:cNvSpPr/>
            <p:nvPr/>
          </p:nvSpPr>
          <p:spPr>
            <a:xfrm flipH="false" flipV="false" rot="0">
              <a:off x="6350" y="6350"/>
              <a:ext cx="7025513" cy="3518916"/>
            </a:xfrm>
            <a:custGeom>
              <a:avLst/>
              <a:gdLst/>
              <a:ahLst/>
              <a:cxnLst/>
              <a:rect r="r" b="b" t="t" l="l"/>
              <a:pathLst>
                <a:path h="3518916" w="7025513">
                  <a:moveTo>
                    <a:pt x="0" y="138938"/>
                  </a:moveTo>
                  <a:cubicBezTo>
                    <a:pt x="0" y="62230"/>
                    <a:pt x="62357" y="0"/>
                    <a:pt x="139192" y="0"/>
                  </a:cubicBezTo>
                  <a:lnTo>
                    <a:pt x="6886321" y="0"/>
                  </a:lnTo>
                  <a:cubicBezTo>
                    <a:pt x="6963156" y="0"/>
                    <a:pt x="7025513" y="62230"/>
                    <a:pt x="7025513" y="138938"/>
                  </a:cubicBezTo>
                  <a:lnTo>
                    <a:pt x="7025513" y="3379978"/>
                  </a:lnTo>
                  <a:cubicBezTo>
                    <a:pt x="7025513" y="3456686"/>
                    <a:pt x="6963156" y="3518916"/>
                    <a:pt x="6886321" y="3518916"/>
                  </a:cubicBezTo>
                  <a:lnTo>
                    <a:pt x="139192" y="3518916"/>
                  </a:lnTo>
                  <a:cubicBezTo>
                    <a:pt x="62357" y="3518916"/>
                    <a:pt x="0" y="3456686"/>
                    <a:pt x="0" y="3379978"/>
                  </a:cubicBezTo>
                  <a:close/>
                </a:path>
              </a:pathLst>
            </a:custGeom>
            <a:solidFill>
              <a:srgbClr val="DDB35F"/>
            </a:solidFill>
            <a:ln w="12700">
              <a:solidFill>
                <a:srgbClr val="000000"/>
              </a:solidFill>
            </a:ln>
          </p:spPr>
        </p:sp>
        <p:sp>
          <p:nvSpPr>
            <p:cNvPr name="Freeform 14" id="14"/>
            <p:cNvSpPr/>
            <p:nvPr/>
          </p:nvSpPr>
          <p:spPr>
            <a:xfrm flipH="false" flipV="false" rot="0">
              <a:off x="0" y="0"/>
              <a:ext cx="7038213" cy="3531616"/>
            </a:xfrm>
            <a:custGeom>
              <a:avLst/>
              <a:gdLst/>
              <a:ahLst/>
              <a:cxnLst/>
              <a:rect r="r" b="b" t="t" l="l"/>
              <a:pathLst>
                <a:path h="3531616" w="7038213">
                  <a:moveTo>
                    <a:pt x="0" y="145288"/>
                  </a:moveTo>
                  <a:cubicBezTo>
                    <a:pt x="0" y="65024"/>
                    <a:pt x="65151" y="0"/>
                    <a:pt x="145542" y="0"/>
                  </a:cubicBezTo>
                  <a:lnTo>
                    <a:pt x="6892671" y="0"/>
                  </a:lnTo>
                  <a:lnTo>
                    <a:pt x="6892671" y="6350"/>
                  </a:lnTo>
                  <a:lnTo>
                    <a:pt x="6892671" y="0"/>
                  </a:lnTo>
                  <a:cubicBezTo>
                    <a:pt x="6973062" y="0"/>
                    <a:pt x="7038213" y="65024"/>
                    <a:pt x="7038213" y="145288"/>
                  </a:cubicBezTo>
                  <a:lnTo>
                    <a:pt x="7031863" y="145288"/>
                  </a:lnTo>
                  <a:lnTo>
                    <a:pt x="7038213" y="145288"/>
                  </a:lnTo>
                  <a:lnTo>
                    <a:pt x="7038213" y="3386328"/>
                  </a:lnTo>
                  <a:lnTo>
                    <a:pt x="7031863" y="3386328"/>
                  </a:lnTo>
                  <a:lnTo>
                    <a:pt x="7038213" y="3386328"/>
                  </a:lnTo>
                  <a:cubicBezTo>
                    <a:pt x="7038213" y="3466592"/>
                    <a:pt x="6973062" y="3531616"/>
                    <a:pt x="6892671" y="3531616"/>
                  </a:cubicBezTo>
                  <a:lnTo>
                    <a:pt x="6892671" y="3525266"/>
                  </a:lnTo>
                  <a:lnTo>
                    <a:pt x="6892671" y="3531616"/>
                  </a:lnTo>
                  <a:lnTo>
                    <a:pt x="145542" y="3531616"/>
                  </a:lnTo>
                  <a:lnTo>
                    <a:pt x="145542" y="3525266"/>
                  </a:lnTo>
                  <a:lnTo>
                    <a:pt x="145542" y="3531616"/>
                  </a:lnTo>
                  <a:cubicBezTo>
                    <a:pt x="65151" y="3531616"/>
                    <a:pt x="0" y="3466592"/>
                    <a:pt x="0" y="3386328"/>
                  </a:cubicBezTo>
                  <a:lnTo>
                    <a:pt x="0" y="145288"/>
                  </a:lnTo>
                  <a:lnTo>
                    <a:pt x="6350" y="145288"/>
                  </a:lnTo>
                  <a:lnTo>
                    <a:pt x="0" y="145288"/>
                  </a:lnTo>
                  <a:moveTo>
                    <a:pt x="12700" y="145288"/>
                  </a:moveTo>
                  <a:lnTo>
                    <a:pt x="12700" y="3386328"/>
                  </a:lnTo>
                  <a:lnTo>
                    <a:pt x="6350" y="3386328"/>
                  </a:lnTo>
                  <a:lnTo>
                    <a:pt x="12700" y="3386328"/>
                  </a:lnTo>
                  <a:cubicBezTo>
                    <a:pt x="12700" y="3459480"/>
                    <a:pt x="72136" y="3518916"/>
                    <a:pt x="145542" y="3518916"/>
                  </a:cubicBezTo>
                  <a:lnTo>
                    <a:pt x="6892671" y="3518916"/>
                  </a:lnTo>
                  <a:cubicBezTo>
                    <a:pt x="6966077" y="3518916"/>
                    <a:pt x="7025513" y="3459607"/>
                    <a:pt x="7025513" y="3386328"/>
                  </a:cubicBezTo>
                  <a:lnTo>
                    <a:pt x="7025513" y="145288"/>
                  </a:lnTo>
                  <a:cubicBezTo>
                    <a:pt x="7025513" y="72009"/>
                    <a:pt x="6966077" y="12700"/>
                    <a:pt x="6892671" y="12700"/>
                  </a:cubicBezTo>
                  <a:lnTo>
                    <a:pt x="145542" y="12700"/>
                  </a:lnTo>
                  <a:lnTo>
                    <a:pt x="145542" y="6350"/>
                  </a:lnTo>
                  <a:lnTo>
                    <a:pt x="145542" y="12700"/>
                  </a:lnTo>
                  <a:cubicBezTo>
                    <a:pt x="72136" y="12700"/>
                    <a:pt x="12700" y="72009"/>
                    <a:pt x="12700" y="145288"/>
                  </a:cubicBezTo>
                  <a:close/>
                </a:path>
              </a:pathLst>
            </a:custGeom>
            <a:solidFill>
              <a:srgbClr val="8C2725"/>
            </a:solidFill>
            <a:ln w="12700">
              <a:solidFill>
                <a:srgbClr val="000000"/>
              </a:solidFill>
            </a:ln>
          </p:spPr>
        </p:sp>
      </p:grpSp>
      <p:sp>
        <p:nvSpPr>
          <p:cNvPr name="TextBox 15" id="15"/>
          <p:cNvSpPr txBox="true"/>
          <p:nvPr/>
        </p:nvSpPr>
        <p:spPr>
          <a:xfrm rot="0">
            <a:off x="992238" y="2456110"/>
            <a:ext cx="5713958" cy="754062"/>
          </a:xfrm>
          <a:prstGeom prst="rect">
            <a:avLst/>
          </a:prstGeom>
        </p:spPr>
        <p:txBody>
          <a:bodyPr anchor="t" rtlCol="false" tIns="0" lIns="0" bIns="0" rIns="0">
            <a:spAutoFit/>
          </a:bodyPr>
          <a:lstStyle/>
          <a:p>
            <a:pPr algn="l">
              <a:lnSpc>
                <a:spcPts val="6062"/>
              </a:lnSpc>
            </a:pPr>
            <a:r>
              <a:rPr lang="en-US" sz="4875">
                <a:solidFill>
                  <a:srgbClr val="E5E3D8"/>
                </a:solidFill>
                <a:latin typeface="Glacial Indifference"/>
                <a:ea typeface="Glacial Indifference"/>
                <a:cs typeface="Glacial Indifference"/>
                <a:sym typeface="Glacial Indifference"/>
              </a:rPr>
              <a:t>Der Sehnsuchts Kern: </a:t>
            </a:r>
          </a:p>
        </p:txBody>
      </p:sp>
      <p:sp>
        <p:nvSpPr>
          <p:cNvPr name="TextBox 16" id="16"/>
          <p:cNvSpPr txBox="true"/>
          <p:nvPr/>
        </p:nvSpPr>
        <p:spPr>
          <a:xfrm rot="0">
            <a:off x="992237" y="3330327"/>
            <a:ext cx="12979450" cy="754062"/>
          </a:xfrm>
          <a:prstGeom prst="rect">
            <a:avLst/>
          </a:prstGeom>
        </p:spPr>
        <p:txBody>
          <a:bodyPr anchor="t" rtlCol="false" tIns="0" lIns="0" bIns="0" rIns="0">
            <a:spAutoFit/>
          </a:bodyPr>
          <a:lstStyle/>
          <a:p>
            <a:pPr algn="l">
              <a:lnSpc>
                <a:spcPts val="6062"/>
              </a:lnSpc>
            </a:pPr>
            <a:r>
              <a:rPr lang="en-US" b="true" sz="4875">
                <a:solidFill>
                  <a:srgbClr val="E5E3D8"/>
                </a:solidFill>
                <a:latin typeface="Glacial Indifference Bold"/>
                <a:ea typeface="Glacial Indifference Bold"/>
                <a:cs typeface="Glacial Indifference Bold"/>
                <a:sym typeface="Glacial Indifference Bold"/>
              </a:rPr>
              <a:t>Mangelempfinden und utopische Perspektive</a:t>
            </a:r>
          </a:p>
        </p:txBody>
      </p:sp>
      <p:sp>
        <p:nvSpPr>
          <p:cNvPr name="TextBox 17" id="17"/>
          <p:cNvSpPr txBox="true"/>
          <p:nvPr/>
        </p:nvSpPr>
        <p:spPr>
          <a:xfrm rot="0">
            <a:off x="1249710" y="4754016"/>
            <a:ext cx="2957661" cy="361950"/>
          </a:xfrm>
          <a:prstGeom prst="rect">
            <a:avLst/>
          </a:prstGeom>
        </p:spPr>
        <p:txBody>
          <a:bodyPr anchor="t" rtlCol="false" tIns="0" lIns="0" bIns="0" rIns="0">
            <a:spAutoFit/>
          </a:bodyPr>
          <a:lstStyle/>
          <a:p>
            <a:pPr algn="l">
              <a:lnSpc>
                <a:spcPts val="2999"/>
              </a:lnSpc>
            </a:pPr>
            <a:r>
              <a:rPr lang="en-US" b="true" sz="2437">
                <a:solidFill>
                  <a:srgbClr val="E5E3D8"/>
                </a:solidFill>
                <a:latin typeface="Glacial Indifference Bold"/>
                <a:ea typeface="Glacial Indifference Bold"/>
                <a:cs typeface="Glacial Indifference Bold"/>
                <a:sym typeface="Glacial Indifference Bold"/>
              </a:rPr>
              <a:t>Empfundenes Fehlen</a:t>
            </a:r>
          </a:p>
        </p:txBody>
      </p:sp>
      <p:sp>
        <p:nvSpPr>
          <p:cNvPr name="TextBox 18" id="18"/>
          <p:cNvSpPr txBox="true"/>
          <p:nvPr/>
        </p:nvSpPr>
        <p:spPr>
          <a:xfrm rot="0">
            <a:off x="1249710" y="5204818"/>
            <a:ext cx="4754166" cy="1546225"/>
          </a:xfrm>
          <a:prstGeom prst="rect">
            <a:avLst/>
          </a:prstGeom>
        </p:spPr>
        <p:txBody>
          <a:bodyPr anchor="t" rtlCol="false" tIns="0" lIns="0" bIns="0" rIns="0">
            <a:spAutoFit/>
          </a:bodyPr>
          <a:lstStyle/>
          <a:p>
            <a:pPr algn="l">
              <a:lnSpc>
                <a:spcPts val="3125"/>
              </a:lnSpc>
            </a:pPr>
            <a:r>
              <a:rPr lang="en-US" sz="1937">
                <a:solidFill>
                  <a:srgbClr val="E5E3D8"/>
                </a:solidFill>
                <a:latin typeface="Glacial Indifference"/>
                <a:ea typeface="Glacial Indifference"/>
                <a:cs typeface="Glacial Indifference"/>
                <a:sym typeface="Glacial Indifference"/>
              </a:rPr>
              <a:t>Sehnsucht ist in ihrem Kern ein empfundener Mangel – sie erfasst Gedanken über Aspekte des Lebens, die als unvollständig oder unvollkommen empfunden werden.</a:t>
            </a:r>
          </a:p>
        </p:txBody>
      </p:sp>
      <p:sp>
        <p:nvSpPr>
          <p:cNvPr name="TextBox 19" id="19"/>
          <p:cNvSpPr txBox="true"/>
          <p:nvPr/>
        </p:nvSpPr>
        <p:spPr>
          <a:xfrm rot="0">
            <a:off x="6766769" y="4754016"/>
            <a:ext cx="2861965" cy="361950"/>
          </a:xfrm>
          <a:prstGeom prst="rect">
            <a:avLst/>
          </a:prstGeom>
        </p:spPr>
        <p:txBody>
          <a:bodyPr anchor="t" rtlCol="false" tIns="0" lIns="0" bIns="0" rIns="0">
            <a:spAutoFit/>
          </a:bodyPr>
          <a:lstStyle/>
          <a:p>
            <a:pPr algn="l">
              <a:lnSpc>
                <a:spcPts val="2999"/>
              </a:lnSpc>
            </a:pPr>
            <a:r>
              <a:rPr lang="en-US" b="true" sz="2437">
                <a:solidFill>
                  <a:srgbClr val="E5E3D8"/>
                </a:solidFill>
                <a:latin typeface="Glacial Indifference Bold"/>
                <a:ea typeface="Glacial Indifference Bold"/>
                <a:cs typeface="Glacial Indifference Bold"/>
                <a:sym typeface="Glacial Indifference Bold"/>
              </a:rPr>
              <a:t>Utopische Zustände</a:t>
            </a:r>
          </a:p>
        </p:txBody>
      </p:sp>
      <p:sp>
        <p:nvSpPr>
          <p:cNvPr name="TextBox 20" id="20"/>
          <p:cNvSpPr txBox="true"/>
          <p:nvPr/>
        </p:nvSpPr>
        <p:spPr>
          <a:xfrm rot="0">
            <a:off x="6766769" y="5204818"/>
            <a:ext cx="4754315" cy="1546225"/>
          </a:xfrm>
          <a:prstGeom prst="rect">
            <a:avLst/>
          </a:prstGeom>
        </p:spPr>
        <p:txBody>
          <a:bodyPr anchor="t" rtlCol="false" tIns="0" lIns="0" bIns="0" rIns="0">
            <a:spAutoFit/>
          </a:bodyPr>
          <a:lstStyle/>
          <a:p>
            <a:pPr algn="l">
              <a:lnSpc>
                <a:spcPts val="3125"/>
              </a:lnSpc>
            </a:pPr>
            <a:r>
              <a:rPr lang="en-US" sz="1937">
                <a:solidFill>
                  <a:srgbClr val="E5E3D8"/>
                </a:solidFill>
                <a:latin typeface="Glacial Indifference"/>
                <a:ea typeface="Glacial Indifference"/>
                <a:cs typeface="Glacial Indifference"/>
                <a:sym typeface="Glacial Indifference"/>
              </a:rPr>
              <a:t>Sie ist verbunden mit einem Wunsch nach einer Veränderung des Jetzt, nach idealen, utopischen Zuständen und Erfahrungen, die das Leben vollständiger machen könnten.</a:t>
            </a:r>
          </a:p>
        </p:txBody>
      </p:sp>
      <p:sp>
        <p:nvSpPr>
          <p:cNvPr name="TextBox 21" id="21"/>
          <p:cNvSpPr txBox="true"/>
          <p:nvPr/>
        </p:nvSpPr>
        <p:spPr>
          <a:xfrm rot="0">
            <a:off x="12283976" y="4754016"/>
            <a:ext cx="3011239" cy="361950"/>
          </a:xfrm>
          <a:prstGeom prst="rect">
            <a:avLst/>
          </a:prstGeom>
        </p:spPr>
        <p:txBody>
          <a:bodyPr anchor="t" rtlCol="false" tIns="0" lIns="0" bIns="0" rIns="0">
            <a:spAutoFit/>
          </a:bodyPr>
          <a:lstStyle/>
          <a:p>
            <a:pPr algn="l">
              <a:lnSpc>
                <a:spcPts val="2999"/>
              </a:lnSpc>
            </a:pPr>
            <a:r>
              <a:rPr lang="en-US" b="true" sz="2437">
                <a:solidFill>
                  <a:srgbClr val="E5E3D8"/>
                </a:solidFill>
                <a:latin typeface="Glacial Indifference Bold"/>
                <a:ea typeface="Glacial Indifference Bold"/>
                <a:cs typeface="Glacial Indifference Bold"/>
                <a:sym typeface="Glacial Indifference Bold"/>
              </a:rPr>
              <a:t>Ganzheitlicher Fokus</a:t>
            </a:r>
          </a:p>
        </p:txBody>
      </p:sp>
      <p:sp>
        <p:nvSpPr>
          <p:cNvPr name="TextBox 22" id="22"/>
          <p:cNvSpPr txBox="true"/>
          <p:nvPr/>
        </p:nvSpPr>
        <p:spPr>
          <a:xfrm rot="0">
            <a:off x="12283976" y="5204818"/>
            <a:ext cx="4754166" cy="1546225"/>
          </a:xfrm>
          <a:prstGeom prst="rect">
            <a:avLst/>
          </a:prstGeom>
        </p:spPr>
        <p:txBody>
          <a:bodyPr anchor="t" rtlCol="false" tIns="0" lIns="0" bIns="0" rIns="0">
            <a:spAutoFit/>
          </a:bodyPr>
          <a:lstStyle/>
          <a:p>
            <a:pPr algn="l">
              <a:lnSpc>
                <a:spcPts val="3125"/>
              </a:lnSpc>
            </a:pPr>
            <a:r>
              <a:rPr lang="en-US" sz="1937">
                <a:solidFill>
                  <a:srgbClr val="E5E3D8"/>
                </a:solidFill>
                <a:latin typeface="Glacial Indifference"/>
                <a:ea typeface="Glacial Indifference"/>
                <a:cs typeface="Glacial Indifference"/>
                <a:sym typeface="Glacial Indifference"/>
              </a:rPr>
              <a:t>Sie zielt auf das ab, was das Leben als Ganzes bedeutungsvoller machen könnte – im Gegensatz zu plan- underreichbaren Lebenszielen.</a:t>
            </a:r>
          </a:p>
        </p:txBody>
      </p:sp>
      <p:sp>
        <p:nvSpPr>
          <p:cNvPr name="TextBox 23" id="23"/>
          <p:cNvSpPr txBox="true"/>
          <p:nvPr/>
        </p:nvSpPr>
        <p:spPr>
          <a:xfrm rot="0">
            <a:off x="992237" y="7329041"/>
            <a:ext cx="16303526" cy="374650"/>
          </a:xfrm>
          <a:prstGeom prst="rect">
            <a:avLst/>
          </a:prstGeom>
        </p:spPr>
        <p:txBody>
          <a:bodyPr anchor="t" rtlCol="false" tIns="0" lIns="0" bIns="0" rIns="0">
            <a:spAutoFit/>
          </a:bodyPr>
          <a:lstStyle/>
          <a:p>
            <a:pPr algn="l">
              <a:lnSpc>
                <a:spcPts val="3125"/>
              </a:lnSpc>
            </a:pPr>
            <a:r>
              <a:rPr lang="en-US" sz="1937">
                <a:solidFill>
                  <a:srgbClr val="E5E3D8"/>
                </a:solidFill>
                <a:latin typeface="Glacial Indifference"/>
                <a:ea typeface="Glacial Indifference"/>
                <a:cs typeface="Glacial Indifference"/>
                <a:sym typeface="Glacial Indifference"/>
              </a:rPr>
              <a:t>(</a:t>
            </a:r>
            <a:r>
              <a:rPr lang="en-US" b="true" sz="1937">
                <a:solidFill>
                  <a:srgbClr val="E5E3D8"/>
                </a:solidFill>
                <a:latin typeface="Glacial Indifference Bold"/>
                <a:ea typeface="Glacial Indifference Bold"/>
                <a:cs typeface="Glacial Indifference Bold"/>
                <a:sym typeface="Glacial Indifference Bold"/>
              </a:rPr>
              <a:t>vgl.</a:t>
            </a:r>
            <a:r>
              <a:rPr lang="en-US" sz="1937">
                <a:solidFill>
                  <a:srgbClr val="E5E3D8"/>
                </a:solidFill>
                <a:latin typeface="Glacial Indifference"/>
                <a:ea typeface="Glacial Indifference"/>
                <a:cs typeface="Glacial Indifference"/>
                <a:sym typeface="Glacial Indifference"/>
              </a:rPr>
              <a:t> Baltes, 2008; Baltes &amp; Montada, 1996; Brandtstädter &amp; Brandtstädter, 2011; Scheibe, 2005; Scheibe, Freund &amp; Baltes, 2007; Vanderheiden, 2025)</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2B4738"/>
            </a:solidFill>
            <a:ln w="12700">
              <a:solidFill>
                <a:srgbClr val="000000"/>
              </a:solidFill>
            </a:ln>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2B4738"/>
            </a:solidFill>
            <a:ln w="12700">
              <a:solidFill>
                <a:srgbClr val="000000"/>
              </a:solidFill>
            </a:ln>
          </p:spPr>
        </p:sp>
      </p:grpSp>
      <p:grpSp>
        <p:nvGrpSpPr>
          <p:cNvPr name="Group 6" id="6"/>
          <p:cNvGrpSpPr>
            <a:grpSpLocks noChangeAspect="true"/>
          </p:cNvGrpSpPr>
          <p:nvPr/>
        </p:nvGrpSpPr>
        <p:grpSpPr>
          <a:xfrm rot="0">
            <a:off x="0" y="0"/>
            <a:ext cx="18288000" cy="3101131"/>
            <a:chOff x="0" y="0"/>
            <a:chExt cx="24384000" cy="4134842"/>
          </a:xfrm>
        </p:grpSpPr>
        <p:sp>
          <p:nvSpPr>
            <p:cNvPr name="Freeform 7" id="7" descr="preencoded.png"/>
            <p:cNvSpPr/>
            <p:nvPr/>
          </p:nvSpPr>
          <p:spPr>
            <a:xfrm flipH="false" flipV="false" rot="0">
              <a:off x="0" y="0"/>
              <a:ext cx="24384000" cy="4134866"/>
            </a:xfrm>
            <a:custGeom>
              <a:avLst/>
              <a:gdLst/>
              <a:ahLst/>
              <a:cxnLst/>
              <a:rect r="r" b="b" t="t" l="l"/>
              <a:pathLst>
                <a:path h="4134866" w="24384000">
                  <a:moveTo>
                    <a:pt x="0" y="0"/>
                  </a:moveTo>
                  <a:lnTo>
                    <a:pt x="24384000" y="0"/>
                  </a:lnTo>
                  <a:lnTo>
                    <a:pt x="24384000" y="4134866"/>
                  </a:lnTo>
                  <a:lnTo>
                    <a:pt x="0" y="4134866"/>
                  </a:lnTo>
                  <a:lnTo>
                    <a:pt x="0" y="0"/>
                  </a:lnTo>
                  <a:close/>
                </a:path>
              </a:pathLst>
            </a:custGeom>
            <a:blipFill>
              <a:blip r:embed="rId3"/>
              <a:stretch>
                <a:fillRect l="0" t="-64" r="0" b="-64"/>
              </a:stretch>
            </a:blipFill>
          </p:spPr>
        </p:sp>
      </p:grpSp>
      <p:sp>
        <p:nvSpPr>
          <p:cNvPr name="TextBox 8" id="8"/>
          <p:cNvSpPr txBox="true"/>
          <p:nvPr/>
        </p:nvSpPr>
        <p:spPr>
          <a:xfrm rot="0">
            <a:off x="992237" y="4020145"/>
            <a:ext cx="5075634" cy="1528763"/>
          </a:xfrm>
          <a:prstGeom prst="rect">
            <a:avLst/>
          </a:prstGeom>
        </p:spPr>
        <p:txBody>
          <a:bodyPr anchor="t" rtlCol="false" tIns="0" lIns="0" bIns="0" rIns="0">
            <a:spAutoFit/>
          </a:bodyPr>
          <a:lstStyle/>
          <a:p>
            <a:pPr algn="l">
              <a:lnSpc>
                <a:spcPts val="12187"/>
              </a:lnSpc>
            </a:pPr>
            <a:r>
              <a:rPr lang="en-US" b="true" sz="9750">
                <a:solidFill>
                  <a:srgbClr val="E5E3D8"/>
                </a:solidFill>
                <a:latin typeface="Glacial Indifference Bold"/>
                <a:ea typeface="Glacial Indifference Bold"/>
                <a:cs typeface="Glacial Indifference Bold"/>
                <a:sym typeface="Glacial Indifference Bold"/>
              </a:rPr>
              <a:t>Bittersüß</a:t>
            </a:r>
          </a:p>
        </p:txBody>
      </p:sp>
      <p:sp>
        <p:nvSpPr>
          <p:cNvPr name="TextBox 9" id="9"/>
          <p:cNvSpPr txBox="true"/>
          <p:nvPr/>
        </p:nvSpPr>
        <p:spPr>
          <a:xfrm rot="0">
            <a:off x="992237" y="5904607"/>
            <a:ext cx="16303526" cy="374650"/>
          </a:xfrm>
          <a:prstGeom prst="rect">
            <a:avLst/>
          </a:prstGeom>
        </p:spPr>
        <p:txBody>
          <a:bodyPr anchor="t" rtlCol="false" tIns="0" lIns="0" bIns="0" rIns="0">
            <a:spAutoFit/>
          </a:bodyPr>
          <a:lstStyle/>
          <a:p>
            <a:pPr algn="l">
              <a:lnSpc>
                <a:spcPts val="3125"/>
              </a:lnSpc>
            </a:pPr>
            <a:r>
              <a:rPr lang="en-US" sz="1937">
                <a:solidFill>
                  <a:srgbClr val="E5E3D8"/>
                </a:solidFill>
                <a:latin typeface="Glacial Indifference"/>
                <a:ea typeface="Glacial Indifference"/>
                <a:cs typeface="Glacial Indifference"/>
                <a:sym typeface="Glacial Indifference"/>
              </a:rPr>
              <a:t>Ein zentrales Merkmal der Sehnsucht ist die emotionale Ambivalenz – sie wird als starkes, bittersüßes Gefühl beschrieben.</a:t>
            </a:r>
          </a:p>
        </p:txBody>
      </p:sp>
      <p:sp>
        <p:nvSpPr>
          <p:cNvPr name="TextBox 10" id="10"/>
          <p:cNvSpPr txBox="true"/>
          <p:nvPr/>
        </p:nvSpPr>
        <p:spPr>
          <a:xfrm rot="0">
            <a:off x="992238" y="6895207"/>
            <a:ext cx="636091" cy="454025"/>
          </a:xfrm>
          <a:prstGeom prst="rect">
            <a:avLst/>
          </a:prstGeom>
        </p:spPr>
        <p:txBody>
          <a:bodyPr anchor="t" rtlCol="false" tIns="0" lIns="0" bIns="0" rIns="0">
            <a:spAutoFit/>
          </a:bodyPr>
          <a:lstStyle/>
          <a:p>
            <a:pPr algn="l">
              <a:lnSpc>
                <a:spcPts val="3625"/>
              </a:lnSpc>
            </a:pPr>
            <a:r>
              <a:rPr lang="en-US" b="true" sz="2874">
                <a:solidFill>
                  <a:srgbClr val="DDB35F"/>
                </a:solidFill>
                <a:latin typeface="Glacial Indifference Bold"/>
                <a:ea typeface="Glacial Indifference Bold"/>
                <a:cs typeface="Glacial Indifference Bold"/>
                <a:sym typeface="Glacial Indifference Bold"/>
              </a:rPr>
              <a:t>Süß</a:t>
            </a:r>
          </a:p>
        </p:txBody>
      </p:sp>
      <p:sp>
        <p:nvSpPr>
          <p:cNvPr name="TextBox 11" id="11"/>
          <p:cNvSpPr txBox="true"/>
          <p:nvPr/>
        </p:nvSpPr>
        <p:spPr>
          <a:xfrm rot="0">
            <a:off x="992237" y="7541567"/>
            <a:ext cx="7849195" cy="1155700"/>
          </a:xfrm>
          <a:prstGeom prst="rect">
            <a:avLst/>
          </a:prstGeom>
        </p:spPr>
        <p:txBody>
          <a:bodyPr anchor="t" rtlCol="false" tIns="0" lIns="0" bIns="0" rIns="0">
            <a:spAutoFit/>
          </a:bodyPr>
          <a:lstStyle/>
          <a:p>
            <a:pPr algn="l">
              <a:lnSpc>
                <a:spcPts val="3125"/>
              </a:lnSpc>
            </a:pPr>
            <a:r>
              <a:rPr lang="en-US" sz="1937">
                <a:solidFill>
                  <a:srgbClr val="E5E3D8"/>
                </a:solidFill>
                <a:latin typeface="Glacial Indifference"/>
                <a:ea typeface="Glacial Indifference"/>
                <a:cs typeface="Glacial Indifference"/>
                <a:sym typeface="Glacial Indifference"/>
              </a:rPr>
              <a:t>Sehnsucht wird als süß beschrieben, weil sie mit positiven Fantasien über die Vergangenheit oder das ideale Leben verbunden ist. Sie nährt Hoffnung und Träume.</a:t>
            </a:r>
          </a:p>
        </p:txBody>
      </p:sp>
      <p:sp>
        <p:nvSpPr>
          <p:cNvPr name="TextBox 12" id="12"/>
          <p:cNvSpPr txBox="true"/>
          <p:nvPr/>
        </p:nvSpPr>
        <p:spPr>
          <a:xfrm rot="0">
            <a:off x="9456092" y="6895207"/>
            <a:ext cx="906363" cy="454025"/>
          </a:xfrm>
          <a:prstGeom prst="rect">
            <a:avLst/>
          </a:prstGeom>
        </p:spPr>
        <p:txBody>
          <a:bodyPr anchor="t" rtlCol="false" tIns="0" lIns="0" bIns="0" rIns="0">
            <a:spAutoFit/>
          </a:bodyPr>
          <a:lstStyle/>
          <a:p>
            <a:pPr algn="l">
              <a:lnSpc>
                <a:spcPts val="3625"/>
              </a:lnSpc>
            </a:pPr>
            <a:r>
              <a:rPr lang="en-US" b="true" sz="2874">
                <a:solidFill>
                  <a:srgbClr val="DDB35F"/>
                </a:solidFill>
                <a:latin typeface="Glacial Indifference Bold"/>
                <a:ea typeface="Glacial Indifference Bold"/>
                <a:cs typeface="Glacial Indifference Bold"/>
                <a:sym typeface="Glacial Indifference Bold"/>
              </a:rPr>
              <a:t>Bitter</a:t>
            </a:r>
          </a:p>
        </p:txBody>
      </p:sp>
      <p:sp>
        <p:nvSpPr>
          <p:cNvPr name="TextBox 13" id="13"/>
          <p:cNvSpPr txBox="true"/>
          <p:nvPr/>
        </p:nvSpPr>
        <p:spPr>
          <a:xfrm rot="0">
            <a:off x="9456092" y="7541567"/>
            <a:ext cx="7849195" cy="1155700"/>
          </a:xfrm>
          <a:prstGeom prst="rect">
            <a:avLst/>
          </a:prstGeom>
        </p:spPr>
        <p:txBody>
          <a:bodyPr anchor="t" rtlCol="false" tIns="0" lIns="0" bIns="0" rIns="0">
            <a:spAutoFit/>
          </a:bodyPr>
          <a:lstStyle/>
          <a:p>
            <a:pPr algn="l">
              <a:lnSpc>
                <a:spcPts val="3125"/>
              </a:lnSpc>
            </a:pPr>
            <a:r>
              <a:rPr lang="en-US" sz="1937">
                <a:solidFill>
                  <a:srgbClr val="E5E3D8"/>
                </a:solidFill>
                <a:latin typeface="Glacial Indifference"/>
                <a:ea typeface="Glacial Indifference"/>
                <a:cs typeface="Glacial Indifference"/>
                <a:sym typeface="Glacial Indifference"/>
              </a:rPr>
              <a:t>Sie wird als bitter assoziiert, weil sie mit dem Bewusstsein der aktuellen Abwesenheit oder Unerreichbarkeit des Ersehnten einhergeht. Sie schmerzt.</a:t>
            </a:r>
          </a:p>
        </p:txBody>
      </p:sp>
      <p:sp>
        <p:nvSpPr>
          <p:cNvPr name="TextBox 14" id="14"/>
          <p:cNvSpPr txBox="true"/>
          <p:nvPr/>
        </p:nvSpPr>
        <p:spPr>
          <a:xfrm rot="0">
            <a:off x="992237" y="8837711"/>
            <a:ext cx="16303526" cy="765175"/>
          </a:xfrm>
          <a:prstGeom prst="rect">
            <a:avLst/>
          </a:prstGeom>
        </p:spPr>
        <p:txBody>
          <a:bodyPr anchor="t" rtlCol="false" tIns="0" lIns="0" bIns="0" rIns="0">
            <a:spAutoFit/>
          </a:bodyPr>
          <a:lstStyle/>
          <a:p>
            <a:pPr algn="l">
              <a:lnSpc>
                <a:spcPts val="3125"/>
              </a:lnSpc>
            </a:pPr>
            <a:r>
              <a:rPr lang="en-US" sz="1937">
                <a:solidFill>
                  <a:srgbClr val="E5E3D8"/>
                </a:solidFill>
                <a:latin typeface="Glacial Indifference"/>
                <a:ea typeface="Glacial Indifference"/>
                <a:cs typeface="Glacial Indifference"/>
                <a:sym typeface="Glacial Indifference"/>
              </a:rPr>
              <a:t>Dieses gleichzeitige Auftreten starker  positiver und negativer Gefühlen ist typisch für Sehnsucht und unterscheidet sie von anderen emotionalen Zuständen.</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2B4738"/>
            </a:solidFill>
            <a:ln w="12700">
              <a:solidFill>
                <a:srgbClr val="000000"/>
              </a:solidFill>
            </a:ln>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2B4738"/>
            </a:solidFill>
            <a:ln w="12700">
              <a:solidFill>
                <a:srgbClr val="000000"/>
              </a:solidFill>
            </a:ln>
          </p:spPr>
        </p:sp>
      </p:grpSp>
      <p:grpSp>
        <p:nvGrpSpPr>
          <p:cNvPr name="Group 6" id="6"/>
          <p:cNvGrpSpPr>
            <a:grpSpLocks noChangeAspect="true"/>
          </p:cNvGrpSpPr>
          <p:nvPr/>
        </p:nvGrpSpPr>
        <p:grpSpPr>
          <a:xfrm rot="0">
            <a:off x="11430000" y="0"/>
            <a:ext cx="6858000" cy="10287000"/>
            <a:chOff x="0" y="0"/>
            <a:chExt cx="9144000" cy="13716000"/>
          </a:xfrm>
        </p:grpSpPr>
        <p:sp>
          <p:nvSpPr>
            <p:cNvPr name="Freeform 7" id="7" descr="preencoded.png"/>
            <p:cNvSpPr/>
            <p:nvPr/>
          </p:nvSpPr>
          <p:spPr>
            <a:xfrm flipH="false" flipV="false" rot="0">
              <a:off x="0" y="0"/>
              <a:ext cx="9144000" cy="13716000"/>
            </a:xfrm>
            <a:custGeom>
              <a:avLst/>
              <a:gdLst/>
              <a:ahLst/>
              <a:cxnLst/>
              <a:rect r="r" b="b" t="t" l="l"/>
              <a:pathLst>
                <a:path h="13716000" w="9144000">
                  <a:moveTo>
                    <a:pt x="0" y="0"/>
                  </a:moveTo>
                  <a:lnTo>
                    <a:pt x="9144000" y="0"/>
                  </a:lnTo>
                  <a:lnTo>
                    <a:pt x="9144000" y="13716000"/>
                  </a:lnTo>
                  <a:lnTo>
                    <a:pt x="0" y="13716000"/>
                  </a:lnTo>
                  <a:lnTo>
                    <a:pt x="0" y="0"/>
                  </a:lnTo>
                  <a:close/>
                </a:path>
              </a:pathLst>
            </a:custGeom>
            <a:blipFill>
              <a:blip r:embed="rId3"/>
              <a:stretch>
                <a:fillRect l="0" t="0" r="0" b="0"/>
              </a:stretch>
            </a:blipFill>
          </p:spPr>
        </p:sp>
      </p:grpSp>
      <p:sp>
        <p:nvSpPr>
          <p:cNvPr name="TextBox 8" id="8"/>
          <p:cNvSpPr txBox="true"/>
          <p:nvPr/>
        </p:nvSpPr>
        <p:spPr>
          <a:xfrm rot="0">
            <a:off x="992238" y="2724596"/>
            <a:ext cx="5323880" cy="754062"/>
          </a:xfrm>
          <a:prstGeom prst="rect">
            <a:avLst/>
          </a:prstGeom>
        </p:spPr>
        <p:txBody>
          <a:bodyPr anchor="t" rtlCol="false" tIns="0" lIns="0" bIns="0" rIns="0">
            <a:spAutoFit/>
          </a:bodyPr>
          <a:lstStyle/>
          <a:p>
            <a:pPr algn="l">
              <a:lnSpc>
                <a:spcPts val="6062"/>
              </a:lnSpc>
            </a:pPr>
            <a:r>
              <a:rPr lang="en-US" b="true" sz="4875">
                <a:solidFill>
                  <a:srgbClr val="E5E3D8"/>
                </a:solidFill>
                <a:latin typeface="Glacial Indifference Bold"/>
                <a:ea typeface="Glacial Indifference Bold"/>
                <a:cs typeface="Glacial Indifference Bold"/>
                <a:sym typeface="Glacial Indifference Bold"/>
              </a:rPr>
              <a:t>Sehnsucht ≠ Ziele</a:t>
            </a:r>
          </a:p>
        </p:txBody>
      </p:sp>
      <p:grpSp>
        <p:nvGrpSpPr>
          <p:cNvPr name="Group 9" id="9"/>
          <p:cNvGrpSpPr>
            <a:grpSpLocks noChangeAspect="true"/>
          </p:cNvGrpSpPr>
          <p:nvPr/>
        </p:nvGrpSpPr>
        <p:grpSpPr>
          <a:xfrm rot="0">
            <a:off x="992238" y="3890814"/>
            <a:ext cx="1240334" cy="1826270"/>
            <a:chOff x="0" y="0"/>
            <a:chExt cx="1653778" cy="2435027"/>
          </a:xfrm>
        </p:grpSpPr>
        <p:sp>
          <p:nvSpPr>
            <p:cNvPr name="Freeform 10" id="10" descr="preencoded.png"/>
            <p:cNvSpPr/>
            <p:nvPr/>
          </p:nvSpPr>
          <p:spPr>
            <a:xfrm flipH="false" flipV="false" rot="0">
              <a:off x="0" y="0"/>
              <a:ext cx="1653794" cy="2434971"/>
            </a:xfrm>
            <a:custGeom>
              <a:avLst/>
              <a:gdLst/>
              <a:ahLst/>
              <a:cxnLst/>
              <a:rect r="r" b="b" t="t" l="l"/>
              <a:pathLst>
                <a:path h="2434971" w="1653794">
                  <a:moveTo>
                    <a:pt x="0" y="0"/>
                  </a:moveTo>
                  <a:lnTo>
                    <a:pt x="1653794" y="0"/>
                  </a:lnTo>
                  <a:lnTo>
                    <a:pt x="1653794" y="2434971"/>
                  </a:lnTo>
                  <a:lnTo>
                    <a:pt x="0" y="2434971"/>
                  </a:lnTo>
                  <a:lnTo>
                    <a:pt x="0" y="0"/>
                  </a:lnTo>
                  <a:close/>
                </a:path>
              </a:pathLst>
            </a:custGeom>
            <a:blipFill>
              <a:blip r:embed="rId4"/>
              <a:stretch>
                <a:fillRect l="0" t="-153" r="0" b="-155"/>
              </a:stretch>
            </a:blipFill>
          </p:spPr>
        </p:sp>
      </p:grpSp>
      <p:sp>
        <p:nvSpPr>
          <p:cNvPr name="TextBox 11" id="11"/>
          <p:cNvSpPr txBox="true"/>
          <p:nvPr/>
        </p:nvSpPr>
        <p:spPr>
          <a:xfrm rot="0">
            <a:off x="2480519" y="4138761"/>
            <a:ext cx="700236" cy="361950"/>
          </a:xfrm>
          <a:prstGeom prst="rect">
            <a:avLst/>
          </a:prstGeom>
        </p:spPr>
        <p:txBody>
          <a:bodyPr anchor="t" rtlCol="false" tIns="0" lIns="0" bIns="0" rIns="0">
            <a:spAutoFit/>
          </a:bodyPr>
          <a:lstStyle/>
          <a:p>
            <a:pPr algn="l">
              <a:lnSpc>
                <a:spcPts val="2999"/>
              </a:lnSpc>
            </a:pPr>
            <a:r>
              <a:rPr lang="en-US" b="true" sz="2437">
                <a:solidFill>
                  <a:srgbClr val="E5E3D8"/>
                </a:solidFill>
                <a:latin typeface="Glacial Indifference Bold"/>
                <a:ea typeface="Glacial Indifference Bold"/>
                <a:cs typeface="Glacial Indifference Bold"/>
                <a:sym typeface="Glacial Indifference Bold"/>
              </a:rPr>
              <a:t>Ziele</a:t>
            </a:r>
          </a:p>
        </p:txBody>
      </p:sp>
      <p:sp>
        <p:nvSpPr>
          <p:cNvPr name="TextBox 12" id="12"/>
          <p:cNvSpPr txBox="true"/>
          <p:nvPr/>
        </p:nvSpPr>
        <p:spPr>
          <a:xfrm rot="0">
            <a:off x="2480519" y="4589561"/>
            <a:ext cx="7957245" cy="765175"/>
          </a:xfrm>
          <a:prstGeom prst="rect">
            <a:avLst/>
          </a:prstGeom>
        </p:spPr>
        <p:txBody>
          <a:bodyPr anchor="t" rtlCol="false" tIns="0" lIns="0" bIns="0" rIns="0">
            <a:spAutoFit/>
          </a:bodyPr>
          <a:lstStyle/>
          <a:p>
            <a:pPr algn="l">
              <a:lnSpc>
                <a:spcPts val="3125"/>
              </a:lnSpc>
            </a:pPr>
            <a:r>
              <a:rPr lang="en-US" sz="1937">
                <a:solidFill>
                  <a:srgbClr val="E5E3D8"/>
                </a:solidFill>
                <a:latin typeface="Glacial Indifference"/>
                <a:ea typeface="Glacial Indifference"/>
                <a:cs typeface="Glacial Indifference"/>
                <a:sym typeface="Glacial Indifference"/>
              </a:rPr>
              <a:t>Erreichbar und kontrollierbar, auf aktive Handlungen ausgerichtet, realistisch formuliert</a:t>
            </a:r>
          </a:p>
        </p:txBody>
      </p:sp>
      <p:grpSp>
        <p:nvGrpSpPr>
          <p:cNvPr name="Group 13" id="13"/>
          <p:cNvGrpSpPr>
            <a:grpSpLocks noChangeAspect="true"/>
          </p:cNvGrpSpPr>
          <p:nvPr/>
        </p:nvGrpSpPr>
        <p:grpSpPr>
          <a:xfrm rot="0">
            <a:off x="992238" y="5717084"/>
            <a:ext cx="1240334" cy="1826270"/>
            <a:chOff x="0" y="0"/>
            <a:chExt cx="1653778" cy="2435027"/>
          </a:xfrm>
        </p:grpSpPr>
        <p:sp>
          <p:nvSpPr>
            <p:cNvPr name="Freeform 14" id="14" descr="preencoded.png"/>
            <p:cNvSpPr/>
            <p:nvPr/>
          </p:nvSpPr>
          <p:spPr>
            <a:xfrm flipH="false" flipV="false" rot="0">
              <a:off x="0" y="0"/>
              <a:ext cx="1653794" cy="2434971"/>
            </a:xfrm>
            <a:custGeom>
              <a:avLst/>
              <a:gdLst/>
              <a:ahLst/>
              <a:cxnLst/>
              <a:rect r="r" b="b" t="t" l="l"/>
              <a:pathLst>
                <a:path h="2434971" w="1653794">
                  <a:moveTo>
                    <a:pt x="0" y="0"/>
                  </a:moveTo>
                  <a:lnTo>
                    <a:pt x="1653794" y="0"/>
                  </a:lnTo>
                  <a:lnTo>
                    <a:pt x="1653794" y="2434971"/>
                  </a:lnTo>
                  <a:lnTo>
                    <a:pt x="0" y="2434971"/>
                  </a:lnTo>
                  <a:lnTo>
                    <a:pt x="0" y="0"/>
                  </a:lnTo>
                  <a:close/>
                </a:path>
              </a:pathLst>
            </a:custGeom>
            <a:blipFill>
              <a:blip r:embed="rId5"/>
              <a:stretch>
                <a:fillRect l="0" t="-153" r="0" b="-155"/>
              </a:stretch>
            </a:blipFill>
          </p:spPr>
        </p:sp>
      </p:grpSp>
      <p:sp>
        <p:nvSpPr>
          <p:cNvPr name="TextBox 15" id="15"/>
          <p:cNvSpPr txBox="true"/>
          <p:nvPr/>
        </p:nvSpPr>
        <p:spPr>
          <a:xfrm rot="0">
            <a:off x="2480519" y="5965031"/>
            <a:ext cx="1497360" cy="361950"/>
          </a:xfrm>
          <a:prstGeom prst="rect">
            <a:avLst/>
          </a:prstGeom>
        </p:spPr>
        <p:txBody>
          <a:bodyPr anchor="t" rtlCol="false" tIns="0" lIns="0" bIns="0" rIns="0">
            <a:spAutoFit/>
          </a:bodyPr>
          <a:lstStyle/>
          <a:p>
            <a:pPr algn="l">
              <a:lnSpc>
                <a:spcPts val="2999"/>
              </a:lnSpc>
            </a:pPr>
            <a:r>
              <a:rPr lang="en-US" b="true" sz="2437">
                <a:solidFill>
                  <a:srgbClr val="E5E3D8"/>
                </a:solidFill>
                <a:latin typeface="Glacial Indifference Bold"/>
                <a:ea typeface="Glacial Indifference Bold"/>
                <a:cs typeface="Glacial Indifference Bold"/>
                <a:sym typeface="Glacial Indifference Bold"/>
              </a:rPr>
              <a:t>Sehnsucht</a:t>
            </a:r>
          </a:p>
        </p:txBody>
      </p:sp>
      <p:sp>
        <p:nvSpPr>
          <p:cNvPr name="TextBox 16" id="16"/>
          <p:cNvSpPr txBox="true"/>
          <p:nvPr/>
        </p:nvSpPr>
        <p:spPr>
          <a:xfrm rot="0">
            <a:off x="2480519" y="6415831"/>
            <a:ext cx="7957245" cy="765175"/>
          </a:xfrm>
          <a:prstGeom prst="rect">
            <a:avLst/>
          </a:prstGeom>
        </p:spPr>
        <p:txBody>
          <a:bodyPr anchor="t" rtlCol="false" tIns="0" lIns="0" bIns="0" rIns="0">
            <a:spAutoFit/>
          </a:bodyPr>
          <a:lstStyle/>
          <a:p>
            <a:pPr algn="l">
              <a:lnSpc>
                <a:spcPts val="3125"/>
              </a:lnSpc>
            </a:pPr>
            <a:r>
              <a:rPr lang="en-US" sz="1937">
                <a:solidFill>
                  <a:srgbClr val="E5E3D8"/>
                </a:solidFill>
                <a:latin typeface="Glacial Indifference"/>
                <a:ea typeface="Glacial Indifference"/>
                <a:cs typeface="Glacial Indifference"/>
                <a:sym typeface="Glacial Indifference"/>
              </a:rPr>
              <a:t>Eher vage, existiert primär auf der Ebene der Vorstellung und Fantasie, umfassendes psychologisches Phänomen</a:t>
            </a:r>
          </a:p>
        </p:txBody>
      </p:sp>
    </p:spTree>
  </p:cSld>
  <p:clrMapOvr>
    <a:masterClrMapping/>
  </p:clrMapOvr>
</p:sld>
</file>

<file path=ppt/slides/slide6.xml><?xml version="1.0" encoding="utf-8"?>
<p:sld xmlns:p="http://schemas.openxmlformats.org/presentationml/2006/main" xmlns:a="http://schemas.openxmlformats.org/drawingml/2006/main">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2B4738"/>
            </a:solidFill>
            <a:ln w="12700">
              <a:solidFill>
                <a:srgbClr val="000000"/>
              </a:solidFill>
            </a:ln>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2B4738"/>
            </a:solidFill>
            <a:ln w="12700">
              <a:solidFill>
                <a:srgbClr val="000000"/>
              </a:solidFill>
            </a:ln>
          </p:spPr>
        </p:sp>
      </p:grpSp>
      <p:sp>
        <p:nvSpPr>
          <p:cNvPr name="TextBox 6" id="6"/>
          <p:cNvSpPr txBox="true"/>
          <p:nvPr/>
        </p:nvSpPr>
        <p:spPr>
          <a:xfrm rot="0">
            <a:off x="992237" y="784771"/>
            <a:ext cx="10769650" cy="727075"/>
          </a:xfrm>
          <a:prstGeom prst="rect">
            <a:avLst/>
          </a:prstGeom>
        </p:spPr>
        <p:txBody>
          <a:bodyPr anchor="t" rtlCol="false" tIns="0" lIns="0" bIns="0" rIns="0">
            <a:spAutoFit/>
          </a:bodyPr>
          <a:lstStyle/>
          <a:p>
            <a:pPr algn="l">
              <a:lnSpc>
                <a:spcPts val="5750"/>
              </a:lnSpc>
            </a:pPr>
            <a:r>
              <a:rPr lang="en-US" b="true" sz="4625">
                <a:solidFill>
                  <a:srgbClr val="E5E3D8"/>
                </a:solidFill>
                <a:latin typeface="Glacial Indifference Bold"/>
                <a:ea typeface="Glacial Indifference Bold"/>
                <a:cs typeface="Glacial Indifference Bold"/>
                <a:sym typeface="Glacial Indifference Bold"/>
              </a:rPr>
              <a:t>Die sechs Kernmerkmale der Sehnsucht</a:t>
            </a:r>
          </a:p>
        </p:txBody>
      </p:sp>
      <p:sp>
        <p:nvSpPr>
          <p:cNvPr name="TextBox 7" id="7"/>
          <p:cNvSpPr txBox="true"/>
          <p:nvPr/>
        </p:nvSpPr>
        <p:spPr>
          <a:xfrm rot="0">
            <a:off x="992237" y="1944886"/>
            <a:ext cx="16303526" cy="722312"/>
          </a:xfrm>
          <a:prstGeom prst="rect">
            <a:avLst/>
          </a:prstGeom>
        </p:spPr>
        <p:txBody>
          <a:bodyPr anchor="t" rtlCol="false" tIns="0" lIns="0" bIns="0" rIns="0">
            <a:spAutoFit/>
          </a:bodyPr>
          <a:lstStyle/>
          <a:p>
            <a:pPr algn="l">
              <a:lnSpc>
                <a:spcPts val="2937"/>
              </a:lnSpc>
            </a:pPr>
            <a:r>
              <a:rPr lang="en-US" sz="1812">
                <a:solidFill>
                  <a:srgbClr val="E5E3D8"/>
                </a:solidFill>
                <a:latin typeface="Glacial Indifference"/>
                <a:ea typeface="Glacial Indifference"/>
                <a:cs typeface="Glacial Indifference"/>
                <a:sym typeface="Glacial Indifference"/>
              </a:rPr>
              <a:t>Der Psychologe Paul B. Baltes charakterisierte Sehnsucht anhand von sechs zentralen, miteinander verbundenen Merkmalen, die das Phänomen in seiner Komplexität erfassen (Baltes, 2008):</a:t>
            </a:r>
          </a:p>
        </p:txBody>
      </p:sp>
      <p:sp>
        <p:nvSpPr>
          <p:cNvPr name="TextBox 8" id="8"/>
          <p:cNvSpPr txBox="true"/>
          <p:nvPr/>
        </p:nvSpPr>
        <p:spPr>
          <a:xfrm rot="0">
            <a:off x="992238" y="2964210"/>
            <a:ext cx="195114" cy="350837"/>
          </a:xfrm>
          <a:prstGeom prst="rect">
            <a:avLst/>
          </a:prstGeom>
        </p:spPr>
        <p:txBody>
          <a:bodyPr anchor="t" rtlCol="false" tIns="0" lIns="0" bIns="0" rIns="0">
            <a:spAutoFit/>
          </a:bodyPr>
          <a:lstStyle/>
          <a:p>
            <a:pPr algn="l">
              <a:lnSpc>
                <a:spcPts val="2937"/>
              </a:lnSpc>
            </a:pPr>
            <a:r>
              <a:rPr lang="en-US" sz="1812">
                <a:solidFill>
                  <a:srgbClr val="E5E3D8"/>
                </a:solidFill>
                <a:latin typeface="Glacial Indifference"/>
                <a:ea typeface="Glacial Indifference"/>
                <a:cs typeface="Glacial Indifference"/>
                <a:sym typeface="Glacial Indifference"/>
              </a:rPr>
              <a:t>01</a:t>
            </a:r>
          </a:p>
        </p:txBody>
      </p:sp>
      <p:grpSp>
        <p:nvGrpSpPr>
          <p:cNvPr name="Group 9" id="9"/>
          <p:cNvGrpSpPr/>
          <p:nvPr/>
        </p:nvGrpSpPr>
        <p:grpSpPr>
          <a:xfrm rot="0">
            <a:off x="992238" y="3412182"/>
            <a:ext cx="8033891" cy="28575"/>
            <a:chOff x="0" y="0"/>
            <a:chExt cx="10711855" cy="38100"/>
          </a:xfrm>
        </p:grpSpPr>
        <p:sp>
          <p:nvSpPr>
            <p:cNvPr name="Freeform 10" id="10"/>
            <p:cNvSpPr/>
            <p:nvPr/>
          </p:nvSpPr>
          <p:spPr>
            <a:xfrm flipH="false" flipV="false" rot="0">
              <a:off x="0" y="0"/>
              <a:ext cx="10711815" cy="38100"/>
            </a:xfrm>
            <a:custGeom>
              <a:avLst/>
              <a:gdLst/>
              <a:ahLst/>
              <a:cxnLst/>
              <a:rect r="r" b="b" t="t" l="l"/>
              <a:pathLst>
                <a:path h="38100" w="10711815">
                  <a:moveTo>
                    <a:pt x="0" y="0"/>
                  </a:moveTo>
                  <a:lnTo>
                    <a:pt x="10711815" y="0"/>
                  </a:lnTo>
                  <a:lnTo>
                    <a:pt x="10711815" y="38100"/>
                  </a:lnTo>
                  <a:lnTo>
                    <a:pt x="0" y="38100"/>
                  </a:lnTo>
                  <a:close/>
                </a:path>
              </a:pathLst>
            </a:custGeom>
            <a:solidFill>
              <a:srgbClr val="DDB35F"/>
            </a:solidFill>
            <a:ln w="12700">
              <a:solidFill>
                <a:srgbClr val="000000"/>
              </a:solidFill>
            </a:ln>
          </p:spPr>
        </p:sp>
      </p:grpSp>
      <p:sp>
        <p:nvSpPr>
          <p:cNvPr name="TextBox 11" id="11"/>
          <p:cNvSpPr txBox="true"/>
          <p:nvPr/>
        </p:nvSpPr>
        <p:spPr>
          <a:xfrm rot="0">
            <a:off x="992237" y="3568005"/>
            <a:ext cx="6636544" cy="368300"/>
          </a:xfrm>
          <a:prstGeom prst="rect">
            <a:avLst/>
          </a:prstGeom>
        </p:spPr>
        <p:txBody>
          <a:bodyPr anchor="t" rtlCol="false" tIns="0" lIns="0" bIns="0" rIns="0">
            <a:spAutoFit/>
          </a:bodyPr>
          <a:lstStyle/>
          <a:p>
            <a:pPr algn="l">
              <a:lnSpc>
                <a:spcPts val="2875"/>
              </a:lnSpc>
            </a:pPr>
            <a:r>
              <a:rPr lang="en-US" b="true" sz="2312">
                <a:solidFill>
                  <a:srgbClr val="E5E3D8"/>
                </a:solidFill>
                <a:latin typeface="Glacial Indifference Bold"/>
                <a:ea typeface="Glacial Indifference Bold"/>
                <a:cs typeface="Glacial Indifference Bold"/>
                <a:sym typeface="Glacial Indifference Bold"/>
              </a:rPr>
              <a:t>Utopie einer unerreichbaren idealen Entwicklung</a:t>
            </a:r>
          </a:p>
        </p:txBody>
      </p:sp>
      <p:sp>
        <p:nvSpPr>
          <p:cNvPr name="TextBox 12" id="12"/>
          <p:cNvSpPr txBox="true"/>
          <p:nvPr/>
        </p:nvSpPr>
        <p:spPr>
          <a:xfrm rot="0">
            <a:off x="992238" y="4020591"/>
            <a:ext cx="8033891" cy="722312"/>
          </a:xfrm>
          <a:prstGeom prst="rect">
            <a:avLst/>
          </a:prstGeom>
        </p:spPr>
        <p:txBody>
          <a:bodyPr anchor="t" rtlCol="false" tIns="0" lIns="0" bIns="0" rIns="0">
            <a:spAutoFit/>
          </a:bodyPr>
          <a:lstStyle/>
          <a:p>
            <a:pPr algn="l">
              <a:lnSpc>
                <a:spcPts val="2937"/>
              </a:lnSpc>
            </a:pPr>
            <a:r>
              <a:rPr lang="en-US" sz="1812">
                <a:solidFill>
                  <a:srgbClr val="E5E3D8"/>
                </a:solidFill>
                <a:latin typeface="Glacial Indifference"/>
                <a:ea typeface="Glacial Indifference"/>
                <a:cs typeface="Glacial Indifference"/>
                <a:sym typeface="Glacial Indifference"/>
              </a:rPr>
              <a:t>Vorstellungen eines optimalen Lebens, die aufgrund ihres utopischen Charakters nicht vollständig erreicht werden können</a:t>
            </a:r>
          </a:p>
        </p:txBody>
      </p:sp>
      <p:sp>
        <p:nvSpPr>
          <p:cNvPr name="TextBox 13" id="13"/>
          <p:cNvSpPr txBox="true"/>
          <p:nvPr/>
        </p:nvSpPr>
        <p:spPr>
          <a:xfrm rot="0">
            <a:off x="9261722" y="2964210"/>
            <a:ext cx="270570" cy="350837"/>
          </a:xfrm>
          <a:prstGeom prst="rect">
            <a:avLst/>
          </a:prstGeom>
        </p:spPr>
        <p:txBody>
          <a:bodyPr anchor="t" rtlCol="false" tIns="0" lIns="0" bIns="0" rIns="0">
            <a:spAutoFit/>
          </a:bodyPr>
          <a:lstStyle/>
          <a:p>
            <a:pPr algn="l">
              <a:lnSpc>
                <a:spcPts val="2937"/>
              </a:lnSpc>
            </a:pPr>
            <a:r>
              <a:rPr lang="en-US" sz="1812">
                <a:solidFill>
                  <a:srgbClr val="E5E3D8"/>
                </a:solidFill>
                <a:latin typeface="Glacial Indifference"/>
                <a:ea typeface="Glacial Indifference"/>
                <a:cs typeface="Glacial Indifference"/>
                <a:sym typeface="Glacial Indifference"/>
              </a:rPr>
              <a:t>02</a:t>
            </a:r>
          </a:p>
        </p:txBody>
      </p:sp>
      <p:grpSp>
        <p:nvGrpSpPr>
          <p:cNvPr name="Group 14" id="14"/>
          <p:cNvGrpSpPr/>
          <p:nvPr/>
        </p:nvGrpSpPr>
        <p:grpSpPr>
          <a:xfrm rot="0">
            <a:off x="9261722" y="3412182"/>
            <a:ext cx="8034040" cy="28575"/>
            <a:chOff x="0" y="0"/>
            <a:chExt cx="10712053" cy="38100"/>
          </a:xfrm>
        </p:grpSpPr>
        <p:sp>
          <p:nvSpPr>
            <p:cNvPr name="Freeform 15" id="15"/>
            <p:cNvSpPr/>
            <p:nvPr/>
          </p:nvSpPr>
          <p:spPr>
            <a:xfrm flipH="false" flipV="false" rot="0">
              <a:off x="0" y="0"/>
              <a:ext cx="10712069" cy="38100"/>
            </a:xfrm>
            <a:custGeom>
              <a:avLst/>
              <a:gdLst/>
              <a:ahLst/>
              <a:cxnLst/>
              <a:rect r="r" b="b" t="t" l="l"/>
              <a:pathLst>
                <a:path h="38100" w="10712069">
                  <a:moveTo>
                    <a:pt x="0" y="0"/>
                  </a:moveTo>
                  <a:lnTo>
                    <a:pt x="10712069" y="0"/>
                  </a:lnTo>
                  <a:lnTo>
                    <a:pt x="10712069" y="38100"/>
                  </a:lnTo>
                  <a:lnTo>
                    <a:pt x="0" y="38100"/>
                  </a:lnTo>
                  <a:close/>
                </a:path>
              </a:pathLst>
            </a:custGeom>
            <a:solidFill>
              <a:srgbClr val="DDB35F"/>
            </a:solidFill>
            <a:ln w="12700">
              <a:solidFill>
                <a:srgbClr val="000000"/>
              </a:solidFill>
            </a:ln>
          </p:spPr>
        </p:sp>
      </p:grpSp>
      <p:sp>
        <p:nvSpPr>
          <p:cNvPr name="TextBox 16" id="16"/>
          <p:cNvSpPr txBox="true"/>
          <p:nvPr/>
        </p:nvSpPr>
        <p:spPr>
          <a:xfrm rot="0">
            <a:off x="9261722" y="3568005"/>
            <a:ext cx="4012704" cy="368300"/>
          </a:xfrm>
          <a:prstGeom prst="rect">
            <a:avLst/>
          </a:prstGeom>
        </p:spPr>
        <p:txBody>
          <a:bodyPr anchor="t" rtlCol="false" tIns="0" lIns="0" bIns="0" rIns="0">
            <a:spAutoFit/>
          </a:bodyPr>
          <a:lstStyle/>
          <a:p>
            <a:pPr algn="l">
              <a:lnSpc>
                <a:spcPts val="2875"/>
              </a:lnSpc>
            </a:pPr>
            <a:r>
              <a:rPr lang="en-US" b="true" sz="2312">
                <a:solidFill>
                  <a:srgbClr val="E5E3D8"/>
                </a:solidFill>
                <a:latin typeface="Glacial Indifference Bold"/>
                <a:ea typeface="Glacial Indifference Bold"/>
                <a:cs typeface="Glacial Indifference Bold"/>
                <a:sym typeface="Glacial Indifference Bold"/>
              </a:rPr>
              <a:t>Gefühl der Unvollkommenheit</a:t>
            </a:r>
          </a:p>
        </p:txBody>
      </p:sp>
      <p:sp>
        <p:nvSpPr>
          <p:cNvPr name="TextBox 17" id="17"/>
          <p:cNvSpPr txBox="true"/>
          <p:nvPr/>
        </p:nvSpPr>
        <p:spPr>
          <a:xfrm rot="0">
            <a:off x="9261722" y="4020591"/>
            <a:ext cx="8034040" cy="350837"/>
          </a:xfrm>
          <a:prstGeom prst="rect">
            <a:avLst/>
          </a:prstGeom>
        </p:spPr>
        <p:txBody>
          <a:bodyPr anchor="t" rtlCol="false" tIns="0" lIns="0" bIns="0" rIns="0">
            <a:spAutoFit/>
          </a:bodyPr>
          <a:lstStyle/>
          <a:p>
            <a:pPr algn="l">
              <a:lnSpc>
                <a:spcPts val="2937"/>
              </a:lnSpc>
            </a:pPr>
            <a:r>
              <a:rPr lang="en-US" sz="1812">
                <a:solidFill>
                  <a:srgbClr val="E5E3D8"/>
                </a:solidFill>
                <a:latin typeface="Glacial Indifference"/>
                <a:ea typeface="Glacial Indifference"/>
                <a:cs typeface="Glacial Indifference"/>
                <a:sym typeface="Glacial Indifference"/>
              </a:rPr>
              <a:t>Das Gefühl, dass etwas Wesentliches fehlt, um das Leben vollkommen zu machen</a:t>
            </a:r>
          </a:p>
        </p:txBody>
      </p:sp>
      <p:sp>
        <p:nvSpPr>
          <p:cNvPr name="TextBox 18" id="18"/>
          <p:cNvSpPr txBox="true"/>
          <p:nvPr/>
        </p:nvSpPr>
        <p:spPr>
          <a:xfrm rot="0">
            <a:off x="992238" y="5187106"/>
            <a:ext cx="248692" cy="350837"/>
          </a:xfrm>
          <a:prstGeom prst="rect">
            <a:avLst/>
          </a:prstGeom>
        </p:spPr>
        <p:txBody>
          <a:bodyPr anchor="t" rtlCol="false" tIns="0" lIns="0" bIns="0" rIns="0">
            <a:spAutoFit/>
          </a:bodyPr>
          <a:lstStyle/>
          <a:p>
            <a:pPr algn="l">
              <a:lnSpc>
                <a:spcPts val="2937"/>
              </a:lnSpc>
            </a:pPr>
            <a:r>
              <a:rPr lang="en-US" sz="1812">
                <a:solidFill>
                  <a:srgbClr val="E5E3D8"/>
                </a:solidFill>
                <a:latin typeface="Glacial Indifference"/>
                <a:ea typeface="Glacial Indifference"/>
                <a:cs typeface="Glacial Indifference"/>
                <a:sym typeface="Glacial Indifference"/>
              </a:rPr>
              <a:t>03</a:t>
            </a:r>
          </a:p>
        </p:txBody>
      </p:sp>
      <p:grpSp>
        <p:nvGrpSpPr>
          <p:cNvPr name="Group 19" id="19"/>
          <p:cNvGrpSpPr/>
          <p:nvPr/>
        </p:nvGrpSpPr>
        <p:grpSpPr>
          <a:xfrm rot="0">
            <a:off x="992238" y="5635079"/>
            <a:ext cx="8033891" cy="28575"/>
            <a:chOff x="0" y="0"/>
            <a:chExt cx="10711855" cy="38100"/>
          </a:xfrm>
        </p:grpSpPr>
        <p:sp>
          <p:nvSpPr>
            <p:cNvPr name="Freeform 20" id="20"/>
            <p:cNvSpPr/>
            <p:nvPr/>
          </p:nvSpPr>
          <p:spPr>
            <a:xfrm flipH="false" flipV="false" rot="0">
              <a:off x="0" y="0"/>
              <a:ext cx="10711815" cy="38100"/>
            </a:xfrm>
            <a:custGeom>
              <a:avLst/>
              <a:gdLst/>
              <a:ahLst/>
              <a:cxnLst/>
              <a:rect r="r" b="b" t="t" l="l"/>
              <a:pathLst>
                <a:path h="38100" w="10711815">
                  <a:moveTo>
                    <a:pt x="0" y="0"/>
                  </a:moveTo>
                  <a:lnTo>
                    <a:pt x="10711815" y="0"/>
                  </a:lnTo>
                  <a:lnTo>
                    <a:pt x="10711815" y="38100"/>
                  </a:lnTo>
                  <a:lnTo>
                    <a:pt x="0" y="38100"/>
                  </a:lnTo>
                  <a:close/>
                </a:path>
              </a:pathLst>
            </a:custGeom>
            <a:solidFill>
              <a:srgbClr val="DDB35F"/>
            </a:solidFill>
            <a:ln w="12700">
              <a:solidFill>
                <a:srgbClr val="000000"/>
              </a:solidFill>
            </a:ln>
          </p:spPr>
        </p:sp>
      </p:grpSp>
      <p:sp>
        <p:nvSpPr>
          <p:cNvPr name="TextBox 21" id="21"/>
          <p:cNvSpPr txBox="true"/>
          <p:nvPr/>
        </p:nvSpPr>
        <p:spPr>
          <a:xfrm rot="0">
            <a:off x="992238" y="5790902"/>
            <a:ext cx="2704951" cy="368300"/>
          </a:xfrm>
          <a:prstGeom prst="rect">
            <a:avLst/>
          </a:prstGeom>
        </p:spPr>
        <p:txBody>
          <a:bodyPr anchor="t" rtlCol="false" tIns="0" lIns="0" bIns="0" rIns="0">
            <a:spAutoFit/>
          </a:bodyPr>
          <a:lstStyle/>
          <a:p>
            <a:pPr algn="l">
              <a:lnSpc>
                <a:spcPts val="2875"/>
              </a:lnSpc>
            </a:pPr>
            <a:r>
              <a:rPr lang="en-US" b="true" sz="2312">
                <a:solidFill>
                  <a:srgbClr val="E5E3D8"/>
                </a:solidFill>
                <a:latin typeface="Glacial Indifference Bold"/>
                <a:ea typeface="Glacial Indifference Bold"/>
                <a:cs typeface="Glacial Indifference Bold"/>
                <a:sym typeface="Glacial Indifference Bold"/>
              </a:rPr>
              <a:t>Dreizeitigkeitsfokus</a:t>
            </a:r>
          </a:p>
        </p:txBody>
      </p:sp>
      <p:sp>
        <p:nvSpPr>
          <p:cNvPr name="TextBox 22" id="22"/>
          <p:cNvSpPr txBox="true"/>
          <p:nvPr/>
        </p:nvSpPr>
        <p:spPr>
          <a:xfrm rot="0">
            <a:off x="992238" y="6243489"/>
            <a:ext cx="8033891" cy="722312"/>
          </a:xfrm>
          <a:prstGeom prst="rect">
            <a:avLst/>
          </a:prstGeom>
        </p:spPr>
        <p:txBody>
          <a:bodyPr anchor="t" rtlCol="false" tIns="0" lIns="0" bIns="0" rIns="0">
            <a:spAutoFit/>
          </a:bodyPr>
          <a:lstStyle/>
          <a:p>
            <a:pPr algn="l">
              <a:lnSpc>
                <a:spcPts val="2937"/>
              </a:lnSpc>
            </a:pPr>
            <a:r>
              <a:rPr lang="en-US" sz="1812">
                <a:solidFill>
                  <a:srgbClr val="E5E3D8"/>
                </a:solidFill>
                <a:latin typeface="Glacial Indifference"/>
                <a:ea typeface="Glacial Indifference"/>
                <a:cs typeface="Glacial Indifference"/>
                <a:sym typeface="Glacial Indifference"/>
              </a:rPr>
              <a:t>Sehnsucht umfasst gleichzeitig Aspekte der Vergangenheit, der Gegenwart und der Zukunft</a:t>
            </a:r>
          </a:p>
        </p:txBody>
      </p:sp>
      <p:sp>
        <p:nvSpPr>
          <p:cNvPr name="TextBox 23" id="23"/>
          <p:cNvSpPr txBox="true"/>
          <p:nvPr/>
        </p:nvSpPr>
        <p:spPr>
          <a:xfrm rot="0">
            <a:off x="9261722" y="5187106"/>
            <a:ext cx="268188" cy="350837"/>
          </a:xfrm>
          <a:prstGeom prst="rect">
            <a:avLst/>
          </a:prstGeom>
        </p:spPr>
        <p:txBody>
          <a:bodyPr anchor="t" rtlCol="false" tIns="0" lIns="0" bIns="0" rIns="0">
            <a:spAutoFit/>
          </a:bodyPr>
          <a:lstStyle/>
          <a:p>
            <a:pPr algn="l">
              <a:lnSpc>
                <a:spcPts val="2937"/>
              </a:lnSpc>
            </a:pPr>
            <a:r>
              <a:rPr lang="en-US" sz="1812">
                <a:solidFill>
                  <a:srgbClr val="E5E3D8"/>
                </a:solidFill>
                <a:latin typeface="Glacial Indifference"/>
                <a:ea typeface="Glacial Indifference"/>
                <a:cs typeface="Glacial Indifference"/>
                <a:sym typeface="Glacial Indifference"/>
              </a:rPr>
              <a:t>04</a:t>
            </a:r>
          </a:p>
        </p:txBody>
      </p:sp>
      <p:grpSp>
        <p:nvGrpSpPr>
          <p:cNvPr name="Group 24" id="24"/>
          <p:cNvGrpSpPr/>
          <p:nvPr/>
        </p:nvGrpSpPr>
        <p:grpSpPr>
          <a:xfrm rot="0">
            <a:off x="9261722" y="5635079"/>
            <a:ext cx="8034040" cy="28575"/>
            <a:chOff x="0" y="0"/>
            <a:chExt cx="10712053" cy="38100"/>
          </a:xfrm>
        </p:grpSpPr>
        <p:sp>
          <p:nvSpPr>
            <p:cNvPr name="Freeform 25" id="25"/>
            <p:cNvSpPr/>
            <p:nvPr/>
          </p:nvSpPr>
          <p:spPr>
            <a:xfrm flipH="false" flipV="false" rot="0">
              <a:off x="0" y="0"/>
              <a:ext cx="10712069" cy="38100"/>
            </a:xfrm>
            <a:custGeom>
              <a:avLst/>
              <a:gdLst/>
              <a:ahLst/>
              <a:cxnLst/>
              <a:rect r="r" b="b" t="t" l="l"/>
              <a:pathLst>
                <a:path h="38100" w="10712069">
                  <a:moveTo>
                    <a:pt x="0" y="0"/>
                  </a:moveTo>
                  <a:lnTo>
                    <a:pt x="10712069" y="0"/>
                  </a:lnTo>
                  <a:lnTo>
                    <a:pt x="10712069" y="38100"/>
                  </a:lnTo>
                  <a:lnTo>
                    <a:pt x="0" y="38100"/>
                  </a:lnTo>
                  <a:close/>
                </a:path>
              </a:pathLst>
            </a:custGeom>
            <a:solidFill>
              <a:srgbClr val="DDB35F"/>
            </a:solidFill>
            <a:ln w="12700">
              <a:solidFill>
                <a:srgbClr val="000000"/>
              </a:solidFill>
            </a:ln>
          </p:spPr>
        </p:sp>
      </p:grpSp>
      <p:sp>
        <p:nvSpPr>
          <p:cNvPr name="TextBox 26" id="26"/>
          <p:cNvSpPr txBox="true"/>
          <p:nvPr/>
        </p:nvSpPr>
        <p:spPr>
          <a:xfrm rot="0">
            <a:off x="9261722" y="5790902"/>
            <a:ext cx="3208288" cy="368300"/>
          </a:xfrm>
          <a:prstGeom prst="rect">
            <a:avLst/>
          </a:prstGeom>
        </p:spPr>
        <p:txBody>
          <a:bodyPr anchor="t" rtlCol="false" tIns="0" lIns="0" bIns="0" rIns="0">
            <a:spAutoFit/>
          </a:bodyPr>
          <a:lstStyle/>
          <a:p>
            <a:pPr algn="l">
              <a:lnSpc>
                <a:spcPts val="2875"/>
              </a:lnSpc>
            </a:pPr>
            <a:r>
              <a:rPr lang="en-US" b="true" sz="2312">
                <a:solidFill>
                  <a:srgbClr val="E5E3D8"/>
                </a:solidFill>
                <a:latin typeface="Glacial Indifference Bold"/>
                <a:ea typeface="Glacial Indifference Bold"/>
                <a:cs typeface="Glacial Indifference Bold"/>
                <a:sym typeface="Glacial Indifference Bold"/>
              </a:rPr>
              <a:t>Ambivalente Emotionen</a:t>
            </a:r>
          </a:p>
        </p:txBody>
      </p:sp>
      <p:sp>
        <p:nvSpPr>
          <p:cNvPr name="TextBox 27" id="27"/>
          <p:cNvSpPr txBox="true"/>
          <p:nvPr/>
        </p:nvSpPr>
        <p:spPr>
          <a:xfrm rot="0">
            <a:off x="9261722" y="6243489"/>
            <a:ext cx="8034040" cy="722312"/>
          </a:xfrm>
          <a:prstGeom prst="rect">
            <a:avLst/>
          </a:prstGeom>
        </p:spPr>
        <p:txBody>
          <a:bodyPr anchor="t" rtlCol="false" tIns="0" lIns="0" bIns="0" rIns="0">
            <a:spAutoFit/>
          </a:bodyPr>
          <a:lstStyle/>
          <a:p>
            <a:pPr algn="l">
              <a:lnSpc>
                <a:spcPts val="2937"/>
              </a:lnSpc>
            </a:pPr>
            <a:r>
              <a:rPr lang="en-US" sz="1812">
                <a:solidFill>
                  <a:srgbClr val="E5E3D8"/>
                </a:solidFill>
                <a:latin typeface="Glacial Indifference"/>
                <a:ea typeface="Glacial Indifference"/>
                <a:cs typeface="Glacial Indifference"/>
                <a:sym typeface="Glacial Indifference"/>
              </a:rPr>
              <a:t>Die gleichzeitige Erfahrung positiver (Verlangen, Hoffnung) und negativer (Traurigkeit, Frustration) Gefühle</a:t>
            </a:r>
          </a:p>
        </p:txBody>
      </p:sp>
      <p:sp>
        <p:nvSpPr>
          <p:cNvPr name="TextBox 28" id="28"/>
          <p:cNvSpPr txBox="true"/>
          <p:nvPr/>
        </p:nvSpPr>
        <p:spPr>
          <a:xfrm rot="0">
            <a:off x="992238" y="7410004"/>
            <a:ext cx="255538" cy="350837"/>
          </a:xfrm>
          <a:prstGeom prst="rect">
            <a:avLst/>
          </a:prstGeom>
        </p:spPr>
        <p:txBody>
          <a:bodyPr anchor="t" rtlCol="false" tIns="0" lIns="0" bIns="0" rIns="0">
            <a:spAutoFit/>
          </a:bodyPr>
          <a:lstStyle/>
          <a:p>
            <a:pPr algn="l">
              <a:lnSpc>
                <a:spcPts val="2937"/>
              </a:lnSpc>
            </a:pPr>
            <a:r>
              <a:rPr lang="en-US" sz="1812">
                <a:solidFill>
                  <a:srgbClr val="E5E3D8"/>
                </a:solidFill>
                <a:latin typeface="Glacial Indifference"/>
                <a:ea typeface="Glacial Indifference"/>
                <a:cs typeface="Glacial Indifference"/>
                <a:sym typeface="Glacial Indifference"/>
              </a:rPr>
              <a:t>05</a:t>
            </a:r>
          </a:p>
        </p:txBody>
      </p:sp>
      <p:grpSp>
        <p:nvGrpSpPr>
          <p:cNvPr name="Group 29" id="29"/>
          <p:cNvGrpSpPr/>
          <p:nvPr/>
        </p:nvGrpSpPr>
        <p:grpSpPr>
          <a:xfrm rot="0">
            <a:off x="992238" y="7857976"/>
            <a:ext cx="8033891" cy="28575"/>
            <a:chOff x="0" y="0"/>
            <a:chExt cx="10711855" cy="38100"/>
          </a:xfrm>
        </p:grpSpPr>
        <p:sp>
          <p:nvSpPr>
            <p:cNvPr name="Freeform 30" id="30"/>
            <p:cNvSpPr/>
            <p:nvPr/>
          </p:nvSpPr>
          <p:spPr>
            <a:xfrm flipH="false" flipV="false" rot="0">
              <a:off x="0" y="0"/>
              <a:ext cx="10711815" cy="38100"/>
            </a:xfrm>
            <a:custGeom>
              <a:avLst/>
              <a:gdLst/>
              <a:ahLst/>
              <a:cxnLst/>
              <a:rect r="r" b="b" t="t" l="l"/>
              <a:pathLst>
                <a:path h="38100" w="10711815">
                  <a:moveTo>
                    <a:pt x="0" y="0"/>
                  </a:moveTo>
                  <a:lnTo>
                    <a:pt x="10711815" y="0"/>
                  </a:lnTo>
                  <a:lnTo>
                    <a:pt x="10711815" y="38100"/>
                  </a:lnTo>
                  <a:lnTo>
                    <a:pt x="0" y="38100"/>
                  </a:lnTo>
                  <a:close/>
                </a:path>
              </a:pathLst>
            </a:custGeom>
            <a:solidFill>
              <a:srgbClr val="DDB35F"/>
            </a:solidFill>
            <a:ln w="12700">
              <a:solidFill>
                <a:srgbClr val="000000"/>
              </a:solidFill>
            </a:ln>
          </p:spPr>
        </p:sp>
      </p:grpSp>
      <p:sp>
        <p:nvSpPr>
          <p:cNvPr name="TextBox 31" id="31"/>
          <p:cNvSpPr txBox="true"/>
          <p:nvPr/>
        </p:nvSpPr>
        <p:spPr>
          <a:xfrm rot="0">
            <a:off x="992238" y="8013799"/>
            <a:ext cx="2514898" cy="368300"/>
          </a:xfrm>
          <a:prstGeom prst="rect">
            <a:avLst/>
          </a:prstGeom>
        </p:spPr>
        <p:txBody>
          <a:bodyPr anchor="t" rtlCol="false" tIns="0" lIns="0" bIns="0" rIns="0">
            <a:spAutoFit/>
          </a:bodyPr>
          <a:lstStyle/>
          <a:p>
            <a:pPr algn="l">
              <a:lnSpc>
                <a:spcPts val="2875"/>
              </a:lnSpc>
            </a:pPr>
            <a:r>
              <a:rPr lang="en-US" b="true" sz="2312">
                <a:solidFill>
                  <a:srgbClr val="E5E3D8"/>
                </a:solidFill>
                <a:latin typeface="Glacial Indifference Bold"/>
                <a:ea typeface="Glacial Indifference Bold"/>
                <a:cs typeface="Glacial Indifference Bold"/>
                <a:sym typeface="Glacial Indifference Bold"/>
              </a:rPr>
              <a:t>Reflexive Prozesse</a:t>
            </a:r>
          </a:p>
        </p:txBody>
      </p:sp>
      <p:sp>
        <p:nvSpPr>
          <p:cNvPr name="TextBox 32" id="32"/>
          <p:cNvSpPr txBox="true"/>
          <p:nvPr/>
        </p:nvSpPr>
        <p:spPr>
          <a:xfrm rot="0">
            <a:off x="992238" y="8466385"/>
            <a:ext cx="8033891" cy="722312"/>
          </a:xfrm>
          <a:prstGeom prst="rect">
            <a:avLst/>
          </a:prstGeom>
        </p:spPr>
        <p:txBody>
          <a:bodyPr anchor="t" rtlCol="false" tIns="0" lIns="0" bIns="0" rIns="0">
            <a:spAutoFit/>
          </a:bodyPr>
          <a:lstStyle/>
          <a:p>
            <a:pPr algn="l">
              <a:lnSpc>
                <a:spcPts val="2937"/>
              </a:lnSpc>
            </a:pPr>
            <a:r>
              <a:rPr lang="en-US" sz="1812">
                <a:solidFill>
                  <a:srgbClr val="E5E3D8"/>
                </a:solidFill>
                <a:latin typeface="Glacial Indifference"/>
                <a:ea typeface="Glacial Indifference"/>
                <a:cs typeface="Glacial Indifference"/>
                <a:sym typeface="Glacial Indifference"/>
              </a:rPr>
              <a:t>Die kritische Bewertung des aktuellen Entwicklungszustandes und die Suche nach optimalen Lebensmöglichkeiten</a:t>
            </a:r>
          </a:p>
        </p:txBody>
      </p:sp>
      <p:sp>
        <p:nvSpPr>
          <p:cNvPr name="TextBox 33" id="33"/>
          <p:cNvSpPr txBox="true"/>
          <p:nvPr/>
        </p:nvSpPr>
        <p:spPr>
          <a:xfrm rot="0">
            <a:off x="9261722" y="7410004"/>
            <a:ext cx="246906" cy="350837"/>
          </a:xfrm>
          <a:prstGeom prst="rect">
            <a:avLst/>
          </a:prstGeom>
        </p:spPr>
        <p:txBody>
          <a:bodyPr anchor="t" rtlCol="false" tIns="0" lIns="0" bIns="0" rIns="0">
            <a:spAutoFit/>
          </a:bodyPr>
          <a:lstStyle/>
          <a:p>
            <a:pPr algn="l">
              <a:lnSpc>
                <a:spcPts val="2937"/>
              </a:lnSpc>
            </a:pPr>
            <a:r>
              <a:rPr lang="en-US" sz="1812">
                <a:solidFill>
                  <a:srgbClr val="E5E3D8"/>
                </a:solidFill>
                <a:latin typeface="Glacial Indifference"/>
                <a:ea typeface="Glacial Indifference"/>
                <a:cs typeface="Glacial Indifference"/>
                <a:sym typeface="Glacial Indifference"/>
              </a:rPr>
              <a:t>06</a:t>
            </a:r>
          </a:p>
        </p:txBody>
      </p:sp>
      <p:grpSp>
        <p:nvGrpSpPr>
          <p:cNvPr name="Group 34" id="34"/>
          <p:cNvGrpSpPr/>
          <p:nvPr/>
        </p:nvGrpSpPr>
        <p:grpSpPr>
          <a:xfrm rot="0">
            <a:off x="9261722" y="7857976"/>
            <a:ext cx="8034040" cy="28575"/>
            <a:chOff x="0" y="0"/>
            <a:chExt cx="10712053" cy="38100"/>
          </a:xfrm>
        </p:grpSpPr>
        <p:sp>
          <p:nvSpPr>
            <p:cNvPr name="Freeform 35" id="35"/>
            <p:cNvSpPr/>
            <p:nvPr/>
          </p:nvSpPr>
          <p:spPr>
            <a:xfrm flipH="false" flipV="false" rot="0">
              <a:off x="0" y="0"/>
              <a:ext cx="10712069" cy="38100"/>
            </a:xfrm>
            <a:custGeom>
              <a:avLst/>
              <a:gdLst/>
              <a:ahLst/>
              <a:cxnLst/>
              <a:rect r="r" b="b" t="t" l="l"/>
              <a:pathLst>
                <a:path h="38100" w="10712069">
                  <a:moveTo>
                    <a:pt x="0" y="0"/>
                  </a:moveTo>
                  <a:lnTo>
                    <a:pt x="10712069" y="0"/>
                  </a:lnTo>
                  <a:lnTo>
                    <a:pt x="10712069" y="38100"/>
                  </a:lnTo>
                  <a:lnTo>
                    <a:pt x="0" y="38100"/>
                  </a:lnTo>
                  <a:close/>
                </a:path>
              </a:pathLst>
            </a:custGeom>
            <a:solidFill>
              <a:srgbClr val="DDB35F"/>
            </a:solidFill>
            <a:ln w="12700">
              <a:solidFill>
                <a:srgbClr val="000000"/>
              </a:solidFill>
            </a:ln>
          </p:spPr>
        </p:sp>
      </p:grpSp>
      <p:sp>
        <p:nvSpPr>
          <p:cNvPr name="TextBox 36" id="36"/>
          <p:cNvSpPr txBox="true"/>
          <p:nvPr/>
        </p:nvSpPr>
        <p:spPr>
          <a:xfrm rot="0">
            <a:off x="9261722" y="8013799"/>
            <a:ext cx="2329607" cy="368300"/>
          </a:xfrm>
          <a:prstGeom prst="rect">
            <a:avLst/>
          </a:prstGeom>
        </p:spPr>
        <p:txBody>
          <a:bodyPr anchor="t" rtlCol="false" tIns="0" lIns="0" bIns="0" rIns="0">
            <a:spAutoFit/>
          </a:bodyPr>
          <a:lstStyle/>
          <a:p>
            <a:pPr algn="l">
              <a:lnSpc>
                <a:spcPts val="2875"/>
              </a:lnSpc>
            </a:pPr>
            <a:r>
              <a:rPr lang="en-US" b="true" sz="2312">
                <a:solidFill>
                  <a:srgbClr val="E5E3D8"/>
                </a:solidFill>
                <a:latin typeface="Glacial Indifference Bold"/>
                <a:ea typeface="Glacial Indifference Bold"/>
                <a:cs typeface="Glacial Indifference Bold"/>
                <a:sym typeface="Glacial Indifference Bold"/>
              </a:rPr>
              <a:t>Symbolhaftigkeit</a:t>
            </a:r>
          </a:p>
        </p:txBody>
      </p:sp>
      <p:sp>
        <p:nvSpPr>
          <p:cNvPr name="TextBox 37" id="37"/>
          <p:cNvSpPr txBox="true"/>
          <p:nvPr/>
        </p:nvSpPr>
        <p:spPr>
          <a:xfrm rot="0">
            <a:off x="9261722" y="8466385"/>
            <a:ext cx="8034040" cy="722312"/>
          </a:xfrm>
          <a:prstGeom prst="rect">
            <a:avLst/>
          </a:prstGeom>
        </p:spPr>
        <p:txBody>
          <a:bodyPr anchor="t" rtlCol="false" tIns="0" lIns="0" bIns="0" rIns="0">
            <a:spAutoFit/>
          </a:bodyPr>
          <a:lstStyle/>
          <a:p>
            <a:pPr algn="l">
              <a:lnSpc>
                <a:spcPts val="2937"/>
              </a:lnSpc>
            </a:pPr>
            <a:r>
              <a:rPr lang="en-US" sz="1812">
                <a:solidFill>
                  <a:srgbClr val="E5E3D8"/>
                </a:solidFill>
                <a:latin typeface="Glacial Indifference"/>
                <a:ea typeface="Glacial Indifference"/>
                <a:cs typeface="Glacial Indifference"/>
                <a:sym typeface="Glacial Indifference"/>
              </a:rPr>
              <a:t>Das Sehnsuchtsobjekt repräsentiert häufig  weitreichendere mentale und emotionale Bedeutungen</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2B4738"/>
            </a:solidFill>
            <a:ln w="12700">
              <a:solidFill>
                <a:srgbClr val="000000"/>
              </a:solidFill>
            </a:ln>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2B4738"/>
            </a:solidFill>
            <a:ln w="12700">
              <a:solidFill>
                <a:srgbClr val="000000"/>
              </a:solidFill>
            </a:ln>
          </p:spPr>
        </p:sp>
      </p:grpSp>
      <p:sp>
        <p:nvSpPr>
          <p:cNvPr name="TextBox 6" id="6"/>
          <p:cNvSpPr txBox="true"/>
          <p:nvPr/>
        </p:nvSpPr>
        <p:spPr>
          <a:xfrm rot="0">
            <a:off x="992238" y="2760166"/>
            <a:ext cx="10303520" cy="754062"/>
          </a:xfrm>
          <a:prstGeom prst="rect">
            <a:avLst/>
          </a:prstGeom>
        </p:spPr>
        <p:txBody>
          <a:bodyPr anchor="t" rtlCol="false" tIns="0" lIns="0" bIns="0" rIns="0">
            <a:spAutoFit/>
          </a:bodyPr>
          <a:lstStyle/>
          <a:p>
            <a:pPr algn="l">
              <a:lnSpc>
                <a:spcPts val="6062"/>
              </a:lnSpc>
            </a:pPr>
            <a:r>
              <a:rPr lang="en-US" b="true" sz="4875">
                <a:solidFill>
                  <a:srgbClr val="E5E3D8"/>
                </a:solidFill>
                <a:latin typeface="Glacial Indifference Bold"/>
                <a:ea typeface="Glacial Indifference Bold"/>
                <a:cs typeface="Glacial Indifference Bold"/>
                <a:sym typeface="Glacial Indifference Bold"/>
              </a:rPr>
              <a:t>Sehnsucht als symbolisches System</a:t>
            </a:r>
          </a:p>
        </p:txBody>
      </p:sp>
      <p:sp>
        <p:nvSpPr>
          <p:cNvPr name="TextBox 7" id="7"/>
          <p:cNvSpPr txBox="true"/>
          <p:nvPr/>
        </p:nvSpPr>
        <p:spPr>
          <a:xfrm rot="0">
            <a:off x="992237" y="3964632"/>
            <a:ext cx="16303526" cy="765175"/>
          </a:xfrm>
          <a:prstGeom prst="rect">
            <a:avLst/>
          </a:prstGeom>
        </p:spPr>
        <p:txBody>
          <a:bodyPr anchor="t" rtlCol="false" tIns="0" lIns="0" bIns="0" rIns="0">
            <a:spAutoFit/>
          </a:bodyPr>
          <a:lstStyle/>
          <a:p>
            <a:pPr algn="l">
              <a:lnSpc>
                <a:spcPts val="3125"/>
              </a:lnSpc>
            </a:pPr>
            <a:r>
              <a:rPr lang="en-US" sz="1937">
                <a:solidFill>
                  <a:srgbClr val="E5E3D8"/>
                </a:solidFill>
                <a:latin typeface="Glacial Indifference"/>
                <a:ea typeface="Glacial Indifference"/>
                <a:cs typeface="Glacial Indifference"/>
                <a:sym typeface="Glacial Indifference"/>
              </a:rPr>
              <a:t>Das Sehnsuchtsobjekt steht oft als repräsenativ für weitreichendere mentale und emotionale Bedeutungen. Es ist mehr als nur das, was es auf den ersten Blick zu sein scheint. Einige Beispiele:</a:t>
            </a:r>
          </a:p>
        </p:txBody>
      </p:sp>
      <p:sp>
        <p:nvSpPr>
          <p:cNvPr name="TextBox 8" id="8"/>
          <p:cNvSpPr txBox="true"/>
          <p:nvPr/>
        </p:nvSpPr>
        <p:spPr>
          <a:xfrm rot="0">
            <a:off x="992237" y="6177409"/>
            <a:ext cx="1375470" cy="361950"/>
          </a:xfrm>
          <a:prstGeom prst="rect">
            <a:avLst/>
          </a:prstGeom>
        </p:spPr>
        <p:txBody>
          <a:bodyPr anchor="t" rtlCol="false" tIns="0" lIns="0" bIns="0" rIns="0">
            <a:spAutoFit/>
          </a:bodyPr>
          <a:lstStyle/>
          <a:p>
            <a:pPr algn="l">
              <a:lnSpc>
                <a:spcPts val="2999"/>
              </a:lnSpc>
            </a:pPr>
            <a:r>
              <a:rPr lang="en-US" b="true" sz="2437">
                <a:solidFill>
                  <a:srgbClr val="E5E3D8"/>
                </a:solidFill>
                <a:latin typeface="Glacial Indifference Bold"/>
                <a:ea typeface="Glacial Indifference Bold"/>
                <a:cs typeface="Glacial Indifference Bold"/>
                <a:sym typeface="Glacial Indifference Bold"/>
              </a:rPr>
              <a:t>Das Meer</a:t>
            </a:r>
          </a:p>
        </p:txBody>
      </p:sp>
      <p:sp>
        <p:nvSpPr>
          <p:cNvPr name="TextBox 9" id="9"/>
          <p:cNvSpPr txBox="true"/>
          <p:nvPr/>
        </p:nvSpPr>
        <p:spPr>
          <a:xfrm rot="0">
            <a:off x="992237" y="6628210"/>
            <a:ext cx="5227736" cy="765175"/>
          </a:xfrm>
          <a:prstGeom prst="rect">
            <a:avLst/>
          </a:prstGeom>
        </p:spPr>
        <p:txBody>
          <a:bodyPr anchor="t" rtlCol="false" tIns="0" lIns="0" bIns="0" rIns="0">
            <a:spAutoFit/>
          </a:bodyPr>
          <a:lstStyle/>
          <a:p>
            <a:pPr algn="l">
              <a:lnSpc>
                <a:spcPts val="3125"/>
              </a:lnSpc>
            </a:pPr>
            <a:r>
              <a:rPr lang="en-US" sz="1937">
                <a:solidFill>
                  <a:srgbClr val="E5E3D8"/>
                </a:solidFill>
                <a:latin typeface="Glacial Indifference"/>
                <a:ea typeface="Glacial Indifference"/>
                <a:cs typeface="Glacial Indifference"/>
                <a:sym typeface="Glacial Indifference"/>
              </a:rPr>
              <a:t>Steht für Freiheit, Unendlichkeit und die Sehnsucht nach Grenzenlosigkeit</a:t>
            </a:r>
          </a:p>
        </p:txBody>
      </p:sp>
      <p:sp>
        <p:nvSpPr>
          <p:cNvPr name="TextBox 10" id="10"/>
          <p:cNvSpPr txBox="true"/>
          <p:nvPr/>
        </p:nvSpPr>
        <p:spPr>
          <a:xfrm rot="0">
            <a:off x="6529982" y="6177409"/>
            <a:ext cx="1225004" cy="361950"/>
          </a:xfrm>
          <a:prstGeom prst="rect">
            <a:avLst/>
          </a:prstGeom>
        </p:spPr>
        <p:txBody>
          <a:bodyPr anchor="t" rtlCol="false" tIns="0" lIns="0" bIns="0" rIns="0">
            <a:spAutoFit/>
          </a:bodyPr>
          <a:lstStyle/>
          <a:p>
            <a:pPr algn="l">
              <a:lnSpc>
                <a:spcPts val="2999"/>
              </a:lnSpc>
            </a:pPr>
            <a:r>
              <a:rPr lang="en-US" b="true" sz="2437">
                <a:solidFill>
                  <a:srgbClr val="E5E3D8"/>
                </a:solidFill>
                <a:latin typeface="Glacial Indifference Bold"/>
                <a:ea typeface="Glacial Indifference Bold"/>
                <a:cs typeface="Glacial Indifference Bold"/>
                <a:sym typeface="Glacial Indifference Bold"/>
              </a:rPr>
              <a:t>Der Berg</a:t>
            </a:r>
          </a:p>
        </p:txBody>
      </p:sp>
      <p:sp>
        <p:nvSpPr>
          <p:cNvPr name="TextBox 11" id="11"/>
          <p:cNvSpPr txBox="true"/>
          <p:nvPr/>
        </p:nvSpPr>
        <p:spPr>
          <a:xfrm rot="0">
            <a:off x="6529983" y="6628210"/>
            <a:ext cx="5227885" cy="765175"/>
          </a:xfrm>
          <a:prstGeom prst="rect">
            <a:avLst/>
          </a:prstGeom>
        </p:spPr>
        <p:txBody>
          <a:bodyPr anchor="t" rtlCol="false" tIns="0" lIns="0" bIns="0" rIns="0">
            <a:spAutoFit/>
          </a:bodyPr>
          <a:lstStyle/>
          <a:p>
            <a:pPr algn="l">
              <a:lnSpc>
                <a:spcPts val="3125"/>
              </a:lnSpc>
            </a:pPr>
            <a:r>
              <a:rPr lang="en-US" sz="1937">
                <a:solidFill>
                  <a:srgbClr val="E5E3D8"/>
                </a:solidFill>
                <a:latin typeface="Glacial Indifference"/>
                <a:ea typeface="Glacial Indifference"/>
                <a:cs typeface="Glacial Indifference"/>
                <a:sym typeface="Glacial Indifference"/>
              </a:rPr>
              <a:t>Symbolisiert Herausforderung, Überwindung und das Streben nach Höherem</a:t>
            </a:r>
          </a:p>
        </p:txBody>
      </p:sp>
      <p:sp>
        <p:nvSpPr>
          <p:cNvPr name="TextBox 12" id="12"/>
          <p:cNvSpPr txBox="true"/>
          <p:nvPr/>
        </p:nvSpPr>
        <p:spPr>
          <a:xfrm rot="0">
            <a:off x="12067878" y="6177409"/>
            <a:ext cx="1564035" cy="361950"/>
          </a:xfrm>
          <a:prstGeom prst="rect">
            <a:avLst/>
          </a:prstGeom>
        </p:spPr>
        <p:txBody>
          <a:bodyPr anchor="t" rtlCol="false" tIns="0" lIns="0" bIns="0" rIns="0">
            <a:spAutoFit/>
          </a:bodyPr>
          <a:lstStyle/>
          <a:p>
            <a:pPr algn="l">
              <a:lnSpc>
                <a:spcPts val="2999"/>
              </a:lnSpc>
            </a:pPr>
            <a:r>
              <a:rPr lang="en-US" b="true" sz="2437">
                <a:solidFill>
                  <a:srgbClr val="E5E3D8"/>
                </a:solidFill>
                <a:latin typeface="Glacial Indifference Bold"/>
                <a:ea typeface="Glacial Indifference Bold"/>
                <a:cs typeface="Glacial Indifference Bold"/>
                <a:sym typeface="Glacial Indifference Bold"/>
              </a:rPr>
              <a:t>Die Heimat</a:t>
            </a:r>
          </a:p>
        </p:txBody>
      </p:sp>
      <p:sp>
        <p:nvSpPr>
          <p:cNvPr name="TextBox 13" id="13"/>
          <p:cNvSpPr txBox="true"/>
          <p:nvPr/>
        </p:nvSpPr>
        <p:spPr>
          <a:xfrm rot="0">
            <a:off x="12067878" y="6628210"/>
            <a:ext cx="5227885" cy="765175"/>
          </a:xfrm>
          <a:prstGeom prst="rect">
            <a:avLst/>
          </a:prstGeom>
        </p:spPr>
        <p:txBody>
          <a:bodyPr anchor="t" rtlCol="false" tIns="0" lIns="0" bIns="0" rIns="0">
            <a:spAutoFit/>
          </a:bodyPr>
          <a:lstStyle/>
          <a:p>
            <a:pPr algn="l">
              <a:lnSpc>
                <a:spcPts val="3125"/>
              </a:lnSpc>
            </a:pPr>
            <a:r>
              <a:rPr lang="en-US" sz="1937">
                <a:solidFill>
                  <a:srgbClr val="E5E3D8"/>
                </a:solidFill>
                <a:latin typeface="Glacial Indifference"/>
                <a:ea typeface="Glacial Indifference"/>
                <a:cs typeface="Glacial Indifference"/>
                <a:sym typeface="Glacial Indifference"/>
              </a:rPr>
              <a:t>Repräsentiert Geborgenheit, Zugehörigkeit und die Sehnsucht nach Wurzeln</a:t>
            </a:r>
          </a:p>
        </p:txBody>
      </p:sp>
      <p:sp>
        <p:nvSpPr>
          <p:cNvPr name="Freeform 14" id="14">
            <a:extLst>
              <a:ext uri="{C183D7F6-B498-43B3-948B-1728B52AA6E4}">
                <adec:decorative xmlns:adec="http://schemas.microsoft.com/office/drawing/2017/decorative" val="1"/>
              </a:ext>
            </a:extLst>
          </p:cNvPr>
          <p:cNvSpPr/>
          <p:nvPr/>
        </p:nvSpPr>
        <p:spPr>
          <a:xfrm flipH="false" flipV="false" rot="0">
            <a:off x="11855649" y="4729807"/>
            <a:ext cx="1214884" cy="1214884"/>
          </a:xfrm>
          <a:custGeom>
            <a:avLst/>
            <a:gdLst/>
            <a:ahLst/>
            <a:cxnLst/>
            <a:rect r="r" b="b" t="t" l="l"/>
            <a:pathLst>
              <a:path h="1214884" w="1214884">
                <a:moveTo>
                  <a:pt x="0" y="0"/>
                </a:moveTo>
                <a:lnTo>
                  <a:pt x="1214883" y="0"/>
                </a:lnTo>
                <a:lnTo>
                  <a:pt x="1214883" y="1214884"/>
                </a:lnTo>
                <a:lnTo>
                  <a:pt x="0" y="121488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5" id="15">
            <a:extLst>
              <a:ext uri="{C183D7F6-B498-43B3-948B-1728B52AA6E4}">
                <adec:decorative xmlns:adec="http://schemas.microsoft.com/office/drawing/2017/decorative" val="1"/>
              </a:ext>
            </a:extLst>
          </p:cNvPr>
          <p:cNvSpPr/>
          <p:nvPr/>
        </p:nvSpPr>
        <p:spPr>
          <a:xfrm flipH="false" flipV="false" rot="0">
            <a:off x="6529982" y="4684276"/>
            <a:ext cx="1493133" cy="1493133"/>
          </a:xfrm>
          <a:custGeom>
            <a:avLst/>
            <a:gdLst/>
            <a:ahLst/>
            <a:cxnLst/>
            <a:rect r="r" b="b" t="t" l="l"/>
            <a:pathLst>
              <a:path h="1493133" w="1493133">
                <a:moveTo>
                  <a:pt x="0" y="0"/>
                </a:moveTo>
                <a:lnTo>
                  <a:pt x="1493133" y="0"/>
                </a:lnTo>
                <a:lnTo>
                  <a:pt x="1493133" y="1493133"/>
                </a:lnTo>
                <a:lnTo>
                  <a:pt x="0" y="14931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a:extLst>
              <a:ext uri="{C183D7F6-B498-43B3-948B-1728B52AA6E4}">
                <adec:decorative xmlns:adec="http://schemas.microsoft.com/office/drawing/2017/decorative" val="1"/>
              </a:ext>
            </a:extLst>
          </p:cNvPr>
          <p:cNvSpPr/>
          <p:nvPr/>
        </p:nvSpPr>
        <p:spPr>
          <a:xfrm flipH="false" flipV="false" rot="0">
            <a:off x="992237" y="4941863"/>
            <a:ext cx="1023491" cy="1023491"/>
          </a:xfrm>
          <a:custGeom>
            <a:avLst/>
            <a:gdLst/>
            <a:ahLst/>
            <a:cxnLst/>
            <a:rect r="r" b="b" t="t" l="l"/>
            <a:pathLst>
              <a:path h="1023491" w="1023491">
                <a:moveTo>
                  <a:pt x="0" y="0"/>
                </a:moveTo>
                <a:lnTo>
                  <a:pt x="1023492" y="0"/>
                </a:lnTo>
                <a:lnTo>
                  <a:pt x="1023492" y="1023491"/>
                </a:lnTo>
                <a:lnTo>
                  <a:pt x="0" y="102349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2B4738"/>
            </a:solidFill>
            <a:ln w="12700">
              <a:solidFill>
                <a:srgbClr val="000000"/>
              </a:solidFill>
            </a:ln>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2B4738"/>
            </a:solidFill>
            <a:ln w="12700">
              <a:solidFill>
                <a:srgbClr val="000000"/>
              </a:solidFill>
            </a:ln>
          </p:spPr>
        </p:sp>
      </p:grpSp>
      <p:grpSp>
        <p:nvGrpSpPr>
          <p:cNvPr name="Group 6" id="6"/>
          <p:cNvGrpSpPr>
            <a:grpSpLocks noChangeAspect="true"/>
          </p:cNvGrpSpPr>
          <p:nvPr/>
        </p:nvGrpSpPr>
        <p:grpSpPr>
          <a:xfrm rot="0">
            <a:off x="11430000" y="0"/>
            <a:ext cx="6858000" cy="10287000"/>
            <a:chOff x="0" y="0"/>
            <a:chExt cx="9144000" cy="13716000"/>
          </a:xfrm>
        </p:grpSpPr>
        <p:sp>
          <p:nvSpPr>
            <p:cNvPr name="Freeform 7" id="7" descr="preencoded.png"/>
            <p:cNvSpPr/>
            <p:nvPr/>
          </p:nvSpPr>
          <p:spPr>
            <a:xfrm flipH="false" flipV="false" rot="0">
              <a:off x="0" y="0"/>
              <a:ext cx="9144000" cy="13716000"/>
            </a:xfrm>
            <a:custGeom>
              <a:avLst/>
              <a:gdLst/>
              <a:ahLst/>
              <a:cxnLst/>
              <a:rect r="r" b="b" t="t" l="l"/>
              <a:pathLst>
                <a:path h="13716000" w="9144000">
                  <a:moveTo>
                    <a:pt x="0" y="0"/>
                  </a:moveTo>
                  <a:lnTo>
                    <a:pt x="9144000" y="0"/>
                  </a:lnTo>
                  <a:lnTo>
                    <a:pt x="9144000" y="13716000"/>
                  </a:lnTo>
                  <a:lnTo>
                    <a:pt x="0" y="13716000"/>
                  </a:lnTo>
                  <a:lnTo>
                    <a:pt x="0" y="0"/>
                  </a:lnTo>
                  <a:close/>
                </a:path>
              </a:pathLst>
            </a:custGeom>
            <a:blipFill>
              <a:blip r:embed="rId3"/>
              <a:stretch>
                <a:fillRect l="0" t="0" r="0" b="0"/>
              </a:stretch>
            </a:blipFill>
          </p:spPr>
        </p:sp>
      </p:grpSp>
      <p:sp>
        <p:nvSpPr>
          <p:cNvPr name="TextBox 8" id="8"/>
          <p:cNvSpPr txBox="true"/>
          <p:nvPr/>
        </p:nvSpPr>
        <p:spPr>
          <a:xfrm rot="0">
            <a:off x="992238" y="3955405"/>
            <a:ext cx="7524304" cy="754062"/>
          </a:xfrm>
          <a:prstGeom prst="rect">
            <a:avLst/>
          </a:prstGeom>
        </p:spPr>
        <p:txBody>
          <a:bodyPr anchor="t" rtlCol="false" tIns="0" lIns="0" bIns="0" rIns="0">
            <a:spAutoFit/>
          </a:bodyPr>
          <a:lstStyle/>
          <a:p>
            <a:pPr algn="l">
              <a:lnSpc>
                <a:spcPts val="6062"/>
              </a:lnSpc>
            </a:pPr>
            <a:r>
              <a:rPr lang="en-US" b="true" sz="4875">
                <a:solidFill>
                  <a:srgbClr val="E5E3D8"/>
                </a:solidFill>
                <a:latin typeface="Glacial Indifference Bold"/>
                <a:ea typeface="Glacial Indifference Bold"/>
                <a:cs typeface="Glacial Indifference Bold"/>
                <a:sym typeface="Glacial Indifference Bold"/>
              </a:rPr>
              <a:t>Die individuelle Dimension</a:t>
            </a:r>
          </a:p>
        </p:txBody>
      </p:sp>
      <p:sp>
        <p:nvSpPr>
          <p:cNvPr name="TextBox 9" id="9"/>
          <p:cNvSpPr txBox="true"/>
          <p:nvPr/>
        </p:nvSpPr>
        <p:spPr>
          <a:xfrm rot="0">
            <a:off x="992238" y="5035897"/>
            <a:ext cx="9445526" cy="1546225"/>
          </a:xfrm>
          <a:prstGeom prst="rect">
            <a:avLst/>
          </a:prstGeom>
        </p:spPr>
        <p:txBody>
          <a:bodyPr anchor="t" rtlCol="false" tIns="0" lIns="0" bIns="0" rIns="0">
            <a:spAutoFit/>
          </a:bodyPr>
          <a:lstStyle/>
          <a:p>
            <a:pPr algn="l">
              <a:lnSpc>
                <a:spcPts val="3125"/>
              </a:lnSpc>
            </a:pPr>
            <a:r>
              <a:rPr lang="en-US" sz="1937">
                <a:solidFill>
                  <a:srgbClr val="E5E3D8"/>
                </a:solidFill>
                <a:latin typeface="Glacial Indifference"/>
                <a:ea typeface="Glacial Indifference"/>
                <a:cs typeface="Glacial Indifference"/>
                <a:sym typeface="Glacial Indifference"/>
              </a:rPr>
              <a:t>Auf der individuellen Ebene ist Sehnsucht ein komplexes und tiefgreifendes psychisches und emotionales Phänomen. Sie erfasst individuelle Gedanken und Gefühle bezüglich eines  optimaleren oder utopisches Leben und wird oft als sehr intim und persönlich wahrgenommen.</a:t>
            </a:r>
          </a:p>
        </p:txBody>
      </p:sp>
    </p:spTree>
  </p:cSld>
  <p:clrMapOvr>
    <a:masterClrMapping/>
  </p:clrMapOvr>
</p:sld>
</file>

<file path=ppt/slides/slide9.xml><?xml version="1.0" encoding="utf-8"?>
<p:sld xmlns:p="http://schemas.openxmlformats.org/presentationml/2006/main" xmlns:a="http://schemas.openxmlformats.org/drawingml/2006/main">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2B4738"/>
            </a:solidFill>
            <a:ln w="12700">
              <a:solidFill>
                <a:srgbClr val="000000"/>
              </a:solidFill>
            </a:ln>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2B4738"/>
            </a:solidFill>
            <a:ln w="12700">
              <a:solidFill>
                <a:srgbClr val="000000"/>
              </a:solidFill>
            </a:ln>
          </p:spPr>
        </p:sp>
      </p:grpSp>
      <p:sp>
        <p:nvSpPr>
          <p:cNvPr name="TextBox 6" id="6"/>
          <p:cNvSpPr txBox="true"/>
          <p:nvPr/>
        </p:nvSpPr>
        <p:spPr>
          <a:xfrm rot="0">
            <a:off x="992237" y="2753320"/>
            <a:ext cx="15279439" cy="754062"/>
          </a:xfrm>
          <a:prstGeom prst="rect">
            <a:avLst/>
          </a:prstGeom>
        </p:spPr>
        <p:txBody>
          <a:bodyPr anchor="t" rtlCol="false" tIns="0" lIns="0" bIns="0" rIns="0">
            <a:spAutoFit/>
          </a:bodyPr>
          <a:lstStyle/>
          <a:p>
            <a:pPr algn="l">
              <a:lnSpc>
                <a:spcPts val="6062"/>
              </a:lnSpc>
            </a:pPr>
            <a:r>
              <a:rPr lang="en-US" b="true" sz="4875">
                <a:solidFill>
                  <a:srgbClr val="E5E3D8"/>
                </a:solidFill>
                <a:latin typeface="Glacial Indifference Bold"/>
                <a:ea typeface="Glacial Indifference Bold"/>
                <a:cs typeface="Glacial Indifference Bold"/>
                <a:sym typeface="Glacial Indifference Bold"/>
              </a:rPr>
              <a:t>Sehnsucht als persönlicher Kompass und Katalysator</a:t>
            </a:r>
          </a:p>
        </p:txBody>
      </p:sp>
      <p:grpSp>
        <p:nvGrpSpPr>
          <p:cNvPr name="Group 7" id="7"/>
          <p:cNvGrpSpPr/>
          <p:nvPr/>
        </p:nvGrpSpPr>
        <p:grpSpPr>
          <a:xfrm rot="0">
            <a:off x="977950" y="4029224"/>
            <a:ext cx="5297686" cy="3499694"/>
            <a:chOff x="0" y="0"/>
            <a:chExt cx="7063582" cy="4666258"/>
          </a:xfrm>
        </p:grpSpPr>
        <p:sp>
          <p:nvSpPr>
            <p:cNvPr name="Freeform 8" id="8"/>
            <p:cNvSpPr/>
            <p:nvPr/>
          </p:nvSpPr>
          <p:spPr>
            <a:xfrm flipH="false" flipV="false" rot="0">
              <a:off x="19050" y="19050"/>
              <a:ext cx="7025513" cy="4628134"/>
            </a:xfrm>
            <a:custGeom>
              <a:avLst/>
              <a:gdLst/>
              <a:ahLst/>
              <a:cxnLst/>
              <a:rect r="r" b="b" t="t" l="l"/>
              <a:pathLst>
                <a:path h="4628134" w="7025513">
                  <a:moveTo>
                    <a:pt x="0" y="182880"/>
                  </a:moveTo>
                  <a:cubicBezTo>
                    <a:pt x="0" y="81915"/>
                    <a:pt x="82042" y="0"/>
                    <a:pt x="183388" y="0"/>
                  </a:cubicBezTo>
                  <a:lnTo>
                    <a:pt x="6842125" y="0"/>
                  </a:lnTo>
                  <a:cubicBezTo>
                    <a:pt x="6943344" y="0"/>
                    <a:pt x="7025513" y="81915"/>
                    <a:pt x="7025513" y="182880"/>
                  </a:cubicBezTo>
                  <a:lnTo>
                    <a:pt x="7025513" y="4445254"/>
                  </a:lnTo>
                  <a:cubicBezTo>
                    <a:pt x="7025513" y="4546219"/>
                    <a:pt x="6943471" y="4628134"/>
                    <a:pt x="6842125" y="4628134"/>
                  </a:cubicBezTo>
                  <a:lnTo>
                    <a:pt x="183388" y="4628134"/>
                  </a:lnTo>
                  <a:cubicBezTo>
                    <a:pt x="82169" y="4628134"/>
                    <a:pt x="0" y="4546219"/>
                    <a:pt x="0" y="4445254"/>
                  </a:cubicBezTo>
                  <a:close/>
                </a:path>
              </a:pathLst>
            </a:custGeom>
            <a:solidFill>
              <a:srgbClr val="2B4738"/>
            </a:solidFill>
            <a:ln w="12700">
              <a:solidFill>
                <a:srgbClr val="000000"/>
              </a:solidFill>
            </a:ln>
          </p:spPr>
        </p:sp>
        <p:sp>
          <p:nvSpPr>
            <p:cNvPr name="Freeform 9" id="9"/>
            <p:cNvSpPr/>
            <p:nvPr/>
          </p:nvSpPr>
          <p:spPr>
            <a:xfrm flipH="false" flipV="false" rot="0">
              <a:off x="0" y="0"/>
              <a:ext cx="7063613" cy="4666234"/>
            </a:xfrm>
            <a:custGeom>
              <a:avLst/>
              <a:gdLst/>
              <a:ahLst/>
              <a:cxnLst/>
              <a:rect r="r" b="b" t="t" l="l"/>
              <a:pathLst>
                <a:path h="4666234" w="7063613">
                  <a:moveTo>
                    <a:pt x="0" y="201930"/>
                  </a:moveTo>
                  <a:cubicBezTo>
                    <a:pt x="0" y="90297"/>
                    <a:pt x="90678" y="0"/>
                    <a:pt x="202438" y="0"/>
                  </a:cubicBezTo>
                  <a:lnTo>
                    <a:pt x="6861175" y="0"/>
                  </a:lnTo>
                  <a:lnTo>
                    <a:pt x="6861175" y="19050"/>
                  </a:lnTo>
                  <a:lnTo>
                    <a:pt x="6861175" y="0"/>
                  </a:lnTo>
                  <a:cubicBezTo>
                    <a:pt x="6972935" y="0"/>
                    <a:pt x="7063613" y="90297"/>
                    <a:pt x="7063613" y="201930"/>
                  </a:cubicBezTo>
                  <a:lnTo>
                    <a:pt x="7044563" y="201930"/>
                  </a:lnTo>
                  <a:lnTo>
                    <a:pt x="7063613" y="201930"/>
                  </a:lnTo>
                  <a:lnTo>
                    <a:pt x="7063613" y="4464304"/>
                  </a:lnTo>
                  <a:lnTo>
                    <a:pt x="7044563" y="4464304"/>
                  </a:lnTo>
                  <a:lnTo>
                    <a:pt x="7063613" y="4464304"/>
                  </a:lnTo>
                  <a:cubicBezTo>
                    <a:pt x="7063613" y="4575810"/>
                    <a:pt x="6972935" y="4666234"/>
                    <a:pt x="6861175" y="4666234"/>
                  </a:cubicBezTo>
                  <a:lnTo>
                    <a:pt x="6861175" y="4647184"/>
                  </a:lnTo>
                  <a:lnTo>
                    <a:pt x="6861175" y="4666234"/>
                  </a:lnTo>
                  <a:lnTo>
                    <a:pt x="202438" y="4666234"/>
                  </a:lnTo>
                  <a:lnTo>
                    <a:pt x="202438" y="4647184"/>
                  </a:lnTo>
                  <a:lnTo>
                    <a:pt x="202438" y="4666234"/>
                  </a:lnTo>
                  <a:cubicBezTo>
                    <a:pt x="90678" y="4666234"/>
                    <a:pt x="0" y="4575937"/>
                    <a:pt x="0" y="4464304"/>
                  </a:cubicBezTo>
                  <a:lnTo>
                    <a:pt x="0" y="201930"/>
                  </a:lnTo>
                  <a:lnTo>
                    <a:pt x="19050" y="201930"/>
                  </a:lnTo>
                  <a:lnTo>
                    <a:pt x="0" y="201930"/>
                  </a:lnTo>
                  <a:moveTo>
                    <a:pt x="38100" y="201930"/>
                  </a:moveTo>
                  <a:lnTo>
                    <a:pt x="38100" y="4464304"/>
                  </a:lnTo>
                  <a:lnTo>
                    <a:pt x="19050" y="4464304"/>
                  </a:lnTo>
                  <a:lnTo>
                    <a:pt x="38100" y="4464304"/>
                  </a:lnTo>
                  <a:cubicBezTo>
                    <a:pt x="38100" y="4554728"/>
                    <a:pt x="111633" y="4628134"/>
                    <a:pt x="202438" y="4628134"/>
                  </a:cubicBezTo>
                  <a:lnTo>
                    <a:pt x="6861175" y="4628134"/>
                  </a:lnTo>
                  <a:cubicBezTo>
                    <a:pt x="6951980" y="4628134"/>
                    <a:pt x="7025513" y="4554728"/>
                    <a:pt x="7025513" y="4464304"/>
                  </a:cubicBezTo>
                  <a:lnTo>
                    <a:pt x="7025513" y="201930"/>
                  </a:lnTo>
                  <a:cubicBezTo>
                    <a:pt x="7025513" y="111506"/>
                    <a:pt x="6951980" y="38100"/>
                    <a:pt x="6861175" y="38100"/>
                  </a:cubicBezTo>
                  <a:lnTo>
                    <a:pt x="202438" y="38100"/>
                  </a:lnTo>
                  <a:lnTo>
                    <a:pt x="202438" y="19050"/>
                  </a:lnTo>
                  <a:lnTo>
                    <a:pt x="202438" y="38100"/>
                  </a:lnTo>
                  <a:cubicBezTo>
                    <a:pt x="111633" y="38100"/>
                    <a:pt x="38100" y="111506"/>
                    <a:pt x="38100" y="201930"/>
                  </a:cubicBezTo>
                  <a:close/>
                </a:path>
              </a:pathLst>
            </a:custGeom>
            <a:solidFill>
              <a:srgbClr val="8C2725"/>
            </a:solidFill>
            <a:ln w="12700">
              <a:solidFill>
                <a:srgbClr val="000000"/>
              </a:solidFill>
            </a:ln>
          </p:spPr>
        </p:sp>
      </p:grpSp>
      <p:grpSp>
        <p:nvGrpSpPr>
          <p:cNvPr name="Group 10" id="10"/>
          <p:cNvGrpSpPr/>
          <p:nvPr/>
        </p:nvGrpSpPr>
        <p:grpSpPr>
          <a:xfrm rot="0">
            <a:off x="963662" y="4043511"/>
            <a:ext cx="114300" cy="3471119"/>
            <a:chOff x="0" y="0"/>
            <a:chExt cx="152400" cy="4628158"/>
          </a:xfrm>
        </p:grpSpPr>
        <p:sp>
          <p:nvSpPr>
            <p:cNvPr name="Freeform 11" id="11"/>
            <p:cNvSpPr/>
            <p:nvPr/>
          </p:nvSpPr>
          <p:spPr>
            <a:xfrm flipH="false" flipV="false" rot="0">
              <a:off x="0" y="0"/>
              <a:ext cx="152400" cy="4628134"/>
            </a:xfrm>
            <a:custGeom>
              <a:avLst/>
              <a:gdLst/>
              <a:ahLst/>
              <a:cxnLst/>
              <a:rect r="r" b="b" t="t" l="l"/>
              <a:pathLst>
                <a:path h="4628134" w="152400">
                  <a:moveTo>
                    <a:pt x="0" y="76200"/>
                  </a:moveTo>
                  <a:cubicBezTo>
                    <a:pt x="0" y="34163"/>
                    <a:pt x="34163" y="0"/>
                    <a:pt x="76200" y="0"/>
                  </a:cubicBezTo>
                  <a:cubicBezTo>
                    <a:pt x="118237" y="0"/>
                    <a:pt x="152400" y="34163"/>
                    <a:pt x="152400" y="76200"/>
                  </a:cubicBezTo>
                  <a:lnTo>
                    <a:pt x="152400" y="4551934"/>
                  </a:lnTo>
                  <a:cubicBezTo>
                    <a:pt x="152400" y="4593971"/>
                    <a:pt x="118237" y="4628134"/>
                    <a:pt x="76200" y="4628134"/>
                  </a:cubicBezTo>
                  <a:cubicBezTo>
                    <a:pt x="34163" y="4628134"/>
                    <a:pt x="0" y="4593971"/>
                    <a:pt x="0" y="4551934"/>
                  </a:cubicBezTo>
                  <a:close/>
                </a:path>
              </a:pathLst>
            </a:custGeom>
            <a:solidFill>
              <a:srgbClr val="DDB35F"/>
            </a:solidFill>
            <a:ln w="12700">
              <a:solidFill>
                <a:srgbClr val="000000"/>
              </a:solidFill>
            </a:ln>
          </p:spPr>
        </p:sp>
      </p:grpSp>
      <p:sp>
        <p:nvSpPr>
          <p:cNvPr name="TextBox 12" id="12"/>
          <p:cNvSpPr txBox="true"/>
          <p:nvPr/>
        </p:nvSpPr>
        <p:spPr>
          <a:xfrm rot="0">
            <a:off x="1354485" y="4320034"/>
            <a:ext cx="1608237" cy="361950"/>
          </a:xfrm>
          <a:prstGeom prst="rect">
            <a:avLst/>
          </a:prstGeom>
        </p:spPr>
        <p:txBody>
          <a:bodyPr anchor="t" rtlCol="false" tIns="0" lIns="0" bIns="0" rIns="0">
            <a:spAutoFit/>
          </a:bodyPr>
          <a:lstStyle/>
          <a:p>
            <a:pPr algn="l">
              <a:lnSpc>
                <a:spcPts val="2999"/>
              </a:lnSpc>
            </a:pPr>
            <a:r>
              <a:rPr lang="en-US" b="true" sz="2437">
                <a:solidFill>
                  <a:srgbClr val="E5E3D8"/>
                </a:solidFill>
                <a:latin typeface="Glacial Indifference Bold"/>
                <a:ea typeface="Glacial Indifference Bold"/>
                <a:cs typeface="Glacial Indifference Bold"/>
                <a:sym typeface="Glacial Indifference Bold"/>
              </a:rPr>
              <a:t>Wegweiser</a:t>
            </a:r>
          </a:p>
        </p:txBody>
      </p:sp>
      <p:sp>
        <p:nvSpPr>
          <p:cNvPr name="TextBox 13" id="13"/>
          <p:cNvSpPr txBox="true"/>
          <p:nvPr/>
        </p:nvSpPr>
        <p:spPr>
          <a:xfrm rot="0">
            <a:off x="1354485" y="4770834"/>
            <a:ext cx="4630341" cy="1546225"/>
          </a:xfrm>
          <a:prstGeom prst="rect">
            <a:avLst/>
          </a:prstGeom>
        </p:spPr>
        <p:txBody>
          <a:bodyPr anchor="t" rtlCol="false" tIns="0" lIns="0" bIns="0" rIns="0">
            <a:spAutoFit/>
          </a:bodyPr>
          <a:lstStyle/>
          <a:p>
            <a:pPr algn="l">
              <a:lnSpc>
                <a:spcPts val="3125"/>
              </a:lnSpc>
            </a:pPr>
            <a:r>
              <a:rPr lang="en-US" sz="1937">
                <a:solidFill>
                  <a:srgbClr val="E5E3D8"/>
                </a:solidFill>
                <a:latin typeface="Glacial Indifference"/>
                <a:ea typeface="Glacial Indifference"/>
                <a:cs typeface="Glacial Indifference"/>
                <a:sym typeface="Glacial Indifference"/>
              </a:rPr>
              <a:t>Sehnsucht kann dem Individuumt als eine Art Wegweiser oder Kompass dienen. Sie klärt, was wirklich wichtig ist und kann dem Leben Richtung geben.</a:t>
            </a:r>
          </a:p>
        </p:txBody>
      </p:sp>
      <p:grpSp>
        <p:nvGrpSpPr>
          <p:cNvPr name="Group 14" id="14"/>
          <p:cNvGrpSpPr/>
          <p:nvPr/>
        </p:nvGrpSpPr>
        <p:grpSpPr>
          <a:xfrm rot="0">
            <a:off x="6495009" y="4029224"/>
            <a:ext cx="5297835" cy="3499694"/>
            <a:chOff x="0" y="0"/>
            <a:chExt cx="7063780" cy="4666258"/>
          </a:xfrm>
        </p:grpSpPr>
        <p:sp>
          <p:nvSpPr>
            <p:cNvPr name="Freeform 15" id="15"/>
            <p:cNvSpPr/>
            <p:nvPr/>
          </p:nvSpPr>
          <p:spPr>
            <a:xfrm flipH="false" flipV="false" rot="0">
              <a:off x="19050" y="19050"/>
              <a:ext cx="7025640" cy="4628134"/>
            </a:xfrm>
            <a:custGeom>
              <a:avLst/>
              <a:gdLst/>
              <a:ahLst/>
              <a:cxnLst/>
              <a:rect r="r" b="b" t="t" l="l"/>
              <a:pathLst>
                <a:path h="4628134" w="7025640">
                  <a:moveTo>
                    <a:pt x="0" y="182880"/>
                  </a:moveTo>
                  <a:cubicBezTo>
                    <a:pt x="0" y="81915"/>
                    <a:pt x="82042" y="0"/>
                    <a:pt x="183388" y="0"/>
                  </a:cubicBezTo>
                  <a:lnTo>
                    <a:pt x="6842252" y="0"/>
                  </a:lnTo>
                  <a:cubicBezTo>
                    <a:pt x="6943471" y="0"/>
                    <a:pt x="7025640" y="81915"/>
                    <a:pt x="7025640" y="182880"/>
                  </a:cubicBezTo>
                  <a:lnTo>
                    <a:pt x="7025640" y="4445254"/>
                  </a:lnTo>
                  <a:cubicBezTo>
                    <a:pt x="7025640" y="4546219"/>
                    <a:pt x="6943598" y="4628134"/>
                    <a:pt x="6842252" y="4628134"/>
                  </a:cubicBezTo>
                  <a:lnTo>
                    <a:pt x="183388" y="4628134"/>
                  </a:lnTo>
                  <a:cubicBezTo>
                    <a:pt x="82169" y="4628134"/>
                    <a:pt x="0" y="4546219"/>
                    <a:pt x="0" y="4445254"/>
                  </a:cubicBezTo>
                  <a:close/>
                </a:path>
              </a:pathLst>
            </a:custGeom>
            <a:solidFill>
              <a:srgbClr val="2B4738"/>
            </a:solidFill>
            <a:ln w="12700">
              <a:solidFill>
                <a:srgbClr val="000000"/>
              </a:solidFill>
            </a:ln>
          </p:spPr>
        </p:sp>
        <p:sp>
          <p:nvSpPr>
            <p:cNvPr name="Freeform 16" id="16"/>
            <p:cNvSpPr/>
            <p:nvPr/>
          </p:nvSpPr>
          <p:spPr>
            <a:xfrm flipH="false" flipV="false" rot="0">
              <a:off x="0" y="0"/>
              <a:ext cx="7063740" cy="4666234"/>
            </a:xfrm>
            <a:custGeom>
              <a:avLst/>
              <a:gdLst/>
              <a:ahLst/>
              <a:cxnLst/>
              <a:rect r="r" b="b" t="t" l="l"/>
              <a:pathLst>
                <a:path h="4666234" w="7063740">
                  <a:moveTo>
                    <a:pt x="0" y="201930"/>
                  </a:moveTo>
                  <a:cubicBezTo>
                    <a:pt x="0" y="90297"/>
                    <a:pt x="90678" y="0"/>
                    <a:pt x="202438" y="0"/>
                  </a:cubicBezTo>
                  <a:lnTo>
                    <a:pt x="6861302" y="0"/>
                  </a:lnTo>
                  <a:lnTo>
                    <a:pt x="6861302" y="19050"/>
                  </a:lnTo>
                  <a:lnTo>
                    <a:pt x="6861302" y="0"/>
                  </a:lnTo>
                  <a:cubicBezTo>
                    <a:pt x="6973062" y="0"/>
                    <a:pt x="7063740" y="90297"/>
                    <a:pt x="7063740" y="201930"/>
                  </a:cubicBezTo>
                  <a:lnTo>
                    <a:pt x="7044690" y="201930"/>
                  </a:lnTo>
                  <a:lnTo>
                    <a:pt x="7063740" y="201930"/>
                  </a:lnTo>
                  <a:lnTo>
                    <a:pt x="7063740" y="4464304"/>
                  </a:lnTo>
                  <a:lnTo>
                    <a:pt x="7044690" y="4464304"/>
                  </a:lnTo>
                  <a:lnTo>
                    <a:pt x="7063740" y="4464304"/>
                  </a:lnTo>
                  <a:cubicBezTo>
                    <a:pt x="7063740" y="4575810"/>
                    <a:pt x="6973062" y="4666234"/>
                    <a:pt x="6861302" y="4666234"/>
                  </a:cubicBezTo>
                  <a:lnTo>
                    <a:pt x="6861302" y="4647184"/>
                  </a:lnTo>
                  <a:lnTo>
                    <a:pt x="6861302" y="4666234"/>
                  </a:lnTo>
                  <a:lnTo>
                    <a:pt x="202438" y="4666234"/>
                  </a:lnTo>
                  <a:lnTo>
                    <a:pt x="202438" y="4647184"/>
                  </a:lnTo>
                  <a:lnTo>
                    <a:pt x="202438" y="4666234"/>
                  </a:lnTo>
                  <a:cubicBezTo>
                    <a:pt x="90678" y="4666234"/>
                    <a:pt x="0" y="4575937"/>
                    <a:pt x="0" y="4464304"/>
                  </a:cubicBezTo>
                  <a:lnTo>
                    <a:pt x="0" y="201930"/>
                  </a:lnTo>
                  <a:lnTo>
                    <a:pt x="19050" y="201930"/>
                  </a:lnTo>
                  <a:lnTo>
                    <a:pt x="0" y="201930"/>
                  </a:lnTo>
                  <a:moveTo>
                    <a:pt x="38100" y="201930"/>
                  </a:moveTo>
                  <a:lnTo>
                    <a:pt x="38100" y="4464304"/>
                  </a:lnTo>
                  <a:lnTo>
                    <a:pt x="19050" y="4464304"/>
                  </a:lnTo>
                  <a:lnTo>
                    <a:pt x="38100" y="4464304"/>
                  </a:lnTo>
                  <a:cubicBezTo>
                    <a:pt x="38100" y="4554728"/>
                    <a:pt x="111633" y="4628134"/>
                    <a:pt x="202438" y="4628134"/>
                  </a:cubicBezTo>
                  <a:lnTo>
                    <a:pt x="6861302" y="4628134"/>
                  </a:lnTo>
                  <a:cubicBezTo>
                    <a:pt x="6952107" y="4628134"/>
                    <a:pt x="7025640" y="4554728"/>
                    <a:pt x="7025640" y="4464304"/>
                  </a:cubicBezTo>
                  <a:lnTo>
                    <a:pt x="7025640" y="201930"/>
                  </a:lnTo>
                  <a:cubicBezTo>
                    <a:pt x="7025640" y="111506"/>
                    <a:pt x="6952107" y="38100"/>
                    <a:pt x="6861302" y="38100"/>
                  </a:cubicBezTo>
                  <a:lnTo>
                    <a:pt x="202438" y="38100"/>
                  </a:lnTo>
                  <a:lnTo>
                    <a:pt x="202438" y="19050"/>
                  </a:lnTo>
                  <a:lnTo>
                    <a:pt x="202438" y="38100"/>
                  </a:lnTo>
                  <a:cubicBezTo>
                    <a:pt x="111633" y="38100"/>
                    <a:pt x="38100" y="111506"/>
                    <a:pt x="38100" y="201930"/>
                  </a:cubicBezTo>
                  <a:close/>
                </a:path>
              </a:pathLst>
            </a:custGeom>
            <a:solidFill>
              <a:srgbClr val="8C2725"/>
            </a:solidFill>
            <a:ln w="12700">
              <a:solidFill>
                <a:srgbClr val="000000"/>
              </a:solidFill>
            </a:ln>
          </p:spPr>
        </p:sp>
      </p:grpSp>
      <p:grpSp>
        <p:nvGrpSpPr>
          <p:cNvPr name="Group 17" id="17"/>
          <p:cNvGrpSpPr/>
          <p:nvPr/>
        </p:nvGrpSpPr>
        <p:grpSpPr>
          <a:xfrm rot="0">
            <a:off x="6480721" y="4043511"/>
            <a:ext cx="114300" cy="3471119"/>
            <a:chOff x="0" y="0"/>
            <a:chExt cx="152400" cy="4628158"/>
          </a:xfrm>
        </p:grpSpPr>
        <p:sp>
          <p:nvSpPr>
            <p:cNvPr name="Freeform 18" id="18"/>
            <p:cNvSpPr/>
            <p:nvPr/>
          </p:nvSpPr>
          <p:spPr>
            <a:xfrm flipH="false" flipV="false" rot="0">
              <a:off x="0" y="0"/>
              <a:ext cx="152400" cy="4628134"/>
            </a:xfrm>
            <a:custGeom>
              <a:avLst/>
              <a:gdLst/>
              <a:ahLst/>
              <a:cxnLst/>
              <a:rect r="r" b="b" t="t" l="l"/>
              <a:pathLst>
                <a:path h="4628134" w="152400">
                  <a:moveTo>
                    <a:pt x="0" y="76200"/>
                  </a:moveTo>
                  <a:cubicBezTo>
                    <a:pt x="0" y="34163"/>
                    <a:pt x="34163" y="0"/>
                    <a:pt x="76200" y="0"/>
                  </a:cubicBezTo>
                  <a:cubicBezTo>
                    <a:pt x="118237" y="0"/>
                    <a:pt x="152400" y="34163"/>
                    <a:pt x="152400" y="76200"/>
                  </a:cubicBezTo>
                  <a:lnTo>
                    <a:pt x="152400" y="4551934"/>
                  </a:lnTo>
                  <a:cubicBezTo>
                    <a:pt x="152400" y="4593971"/>
                    <a:pt x="118237" y="4628134"/>
                    <a:pt x="76200" y="4628134"/>
                  </a:cubicBezTo>
                  <a:cubicBezTo>
                    <a:pt x="34163" y="4628134"/>
                    <a:pt x="0" y="4593971"/>
                    <a:pt x="0" y="4551934"/>
                  </a:cubicBezTo>
                  <a:close/>
                </a:path>
              </a:pathLst>
            </a:custGeom>
            <a:solidFill>
              <a:srgbClr val="DDB35F"/>
            </a:solidFill>
            <a:ln w="12700">
              <a:solidFill>
                <a:srgbClr val="000000"/>
              </a:solidFill>
            </a:ln>
          </p:spPr>
        </p:sp>
      </p:grpSp>
      <p:sp>
        <p:nvSpPr>
          <p:cNvPr name="TextBox 19" id="19"/>
          <p:cNvSpPr txBox="true"/>
          <p:nvPr/>
        </p:nvSpPr>
        <p:spPr>
          <a:xfrm rot="0">
            <a:off x="6871544" y="4320034"/>
            <a:ext cx="1860203" cy="361950"/>
          </a:xfrm>
          <a:prstGeom prst="rect">
            <a:avLst/>
          </a:prstGeom>
        </p:spPr>
        <p:txBody>
          <a:bodyPr anchor="t" rtlCol="false" tIns="0" lIns="0" bIns="0" rIns="0">
            <a:spAutoFit/>
          </a:bodyPr>
          <a:lstStyle/>
          <a:p>
            <a:pPr algn="l">
              <a:lnSpc>
                <a:spcPts val="2999"/>
              </a:lnSpc>
            </a:pPr>
            <a:r>
              <a:rPr lang="en-US" b="true" sz="2437">
                <a:solidFill>
                  <a:srgbClr val="E5E3D8"/>
                </a:solidFill>
                <a:latin typeface="Glacial Indifference Bold"/>
                <a:ea typeface="Glacial Indifference Bold"/>
                <a:cs typeface="Glacial Indifference Bold"/>
                <a:sym typeface="Glacial Indifference Bold"/>
              </a:rPr>
              <a:t>Grundmotive</a:t>
            </a:r>
          </a:p>
        </p:txBody>
      </p:sp>
      <p:sp>
        <p:nvSpPr>
          <p:cNvPr name="TextBox 20" id="20"/>
          <p:cNvSpPr txBox="true"/>
          <p:nvPr/>
        </p:nvSpPr>
        <p:spPr>
          <a:xfrm rot="0">
            <a:off x="6871544" y="4770834"/>
            <a:ext cx="4630490" cy="1936750"/>
          </a:xfrm>
          <a:prstGeom prst="rect">
            <a:avLst/>
          </a:prstGeom>
        </p:spPr>
        <p:txBody>
          <a:bodyPr anchor="t" rtlCol="false" tIns="0" lIns="0" bIns="0" rIns="0">
            <a:spAutoFit/>
          </a:bodyPr>
          <a:lstStyle/>
          <a:p>
            <a:pPr algn="l">
              <a:lnSpc>
                <a:spcPts val="3125"/>
              </a:lnSpc>
            </a:pPr>
            <a:r>
              <a:rPr lang="en-US" sz="1937">
                <a:solidFill>
                  <a:srgbClr val="E5E3D8"/>
                </a:solidFill>
                <a:latin typeface="Glacial Indifference"/>
                <a:ea typeface="Glacial Indifference"/>
                <a:cs typeface="Glacial Indifference"/>
                <a:sym typeface="Glacial Indifference"/>
              </a:rPr>
              <a:t>Die individuellen Inhalte der Sehnsucht richten sich häufig auf die großen Grundmotive des menschlichen Lebens: Liebe, Macht, Leistung, Identität und soziale Verbundenheit.</a:t>
            </a:r>
          </a:p>
        </p:txBody>
      </p:sp>
      <p:grpSp>
        <p:nvGrpSpPr>
          <p:cNvPr name="Group 21" id="21"/>
          <p:cNvGrpSpPr/>
          <p:nvPr/>
        </p:nvGrpSpPr>
        <p:grpSpPr>
          <a:xfrm rot="0">
            <a:off x="12012216" y="4029224"/>
            <a:ext cx="5297686" cy="3499694"/>
            <a:chOff x="0" y="0"/>
            <a:chExt cx="7063582" cy="4666258"/>
          </a:xfrm>
        </p:grpSpPr>
        <p:sp>
          <p:nvSpPr>
            <p:cNvPr name="Freeform 22" id="22"/>
            <p:cNvSpPr/>
            <p:nvPr/>
          </p:nvSpPr>
          <p:spPr>
            <a:xfrm flipH="false" flipV="false" rot="0">
              <a:off x="19050" y="19050"/>
              <a:ext cx="7025513" cy="4628134"/>
            </a:xfrm>
            <a:custGeom>
              <a:avLst/>
              <a:gdLst/>
              <a:ahLst/>
              <a:cxnLst/>
              <a:rect r="r" b="b" t="t" l="l"/>
              <a:pathLst>
                <a:path h="4628134" w="7025513">
                  <a:moveTo>
                    <a:pt x="0" y="182880"/>
                  </a:moveTo>
                  <a:cubicBezTo>
                    <a:pt x="0" y="81915"/>
                    <a:pt x="82042" y="0"/>
                    <a:pt x="183388" y="0"/>
                  </a:cubicBezTo>
                  <a:lnTo>
                    <a:pt x="6842125" y="0"/>
                  </a:lnTo>
                  <a:cubicBezTo>
                    <a:pt x="6943344" y="0"/>
                    <a:pt x="7025513" y="81915"/>
                    <a:pt x="7025513" y="182880"/>
                  </a:cubicBezTo>
                  <a:lnTo>
                    <a:pt x="7025513" y="4445254"/>
                  </a:lnTo>
                  <a:cubicBezTo>
                    <a:pt x="7025513" y="4546219"/>
                    <a:pt x="6943471" y="4628134"/>
                    <a:pt x="6842125" y="4628134"/>
                  </a:cubicBezTo>
                  <a:lnTo>
                    <a:pt x="183388" y="4628134"/>
                  </a:lnTo>
                  <a:cubicBezTo>
                    <a:pt x="82169" y="4628134"/>
                    <a:pt x="0" y="4546219"/>
                    <a:pt x="0" y="4445254"/>
                  </a:cubicBezTo>
                  <a:close/>
                </a:path>
              </a:pathLst>
            </a:custGeom>
            <a:solidFill>
              <a:srgbClr val="2B4738"/>
            </a:solidFill>
            <a:ln w="12700">
              <a:solidFill>
                <a:srgbClr val="000000"/>
              </a:solidFill>
            </a:ln>
          </p:spPr>
        </p:sp>
        <p:sp>
          <p:nvSpPr>
            <p:cNvPr name="Freeform 23" id="23"/>
            <p:cNvSpPr/>
            <p:nvPr/>
          </p:nvSpPr>
          <p:spPr>
            <a:xfrm flipH="false" flipV="false" rot="0">
              <a:off x="0" y="0"/>
              <a:ext cx="7063613" cy="4666234"/>
            </a:xfrm>
            <a:custGeom>
              <a:avLst/>
              <a:gdLst/>
              <a:ahLst/>
              <a:cxnLst/>
              <a:rect r="r" b="b" t="t" l="l"/>
              <a:pathLst>
                <a:path h="4666234" w="7063613">
                  <a:moveTo>
                    <a:pt x="0" y="201930"/>
                  </a:moveTo>
                  <a:cubicBezTo>
                    <a:pt x="0" y="90297"/>
                    <a:pt x="90678" y="0"/>
                    <a:pt x="202438" y="0"/>
                  </a:cubicBezTo>
                  <a:lnTo>
                    <a:pt x="6861175" y="0"/>
                  </a:lnTo>
                  <a:lnTo>
                    <a:pt x="6861175" y="19050"/>
                  </a:lnTo>
                  <a:lnTo>
                    <a:pt x="6861175" y="0"/>
                  </a:lnTo>
                  <a:cubicBezTo>
                    <a:pt x="6972935" y="0"/>
                    <a:pt x="7063613" y="90297"/>
                    <a:pt x="7063613" y="201930"/>
                  </a:cubicBezTo>
                  <a:lnTo>
                    <a:pt x="7044563" y="201930"/>
                  </a:lnTo>
                  <a:lnTo>
                    <a:pt x="7063613" y="201930"/>
                  </a:lnTo>
                  <a:lnTo>
                    <a:pt x="7063613" y="4464304"/>
                  </a:lnTo>
                  <a:lnTo>
                    <a:pt x="7044563" y="4464304"/>
                  </a:lnTo>
                  <a:lnTo>
                    <a:pt x="7063613" y="4464304"/>
                  </a:lnTo>
                  <a:cubicBezTo>
                    <a:pt x="7063613" y="4575810"/>
                    <a:pt x="6972935" y="4666234"/>
                    <a:pt x="6861175" y="4666234"/>
                  </a:cubicBezTo>
                  <a:lnTo>
                    <a:pt x="6861175" y="4647184"/>
                  </a:lnTo>
                  <a:lnTo>
                    <a:pt x="6861175" y="4666234"/>
                  </a:lnTo>
                  <a:lnTo>
                    <a:pt x="202438" y="4666234"/>
                  </a:lnTo>
                  <a:lnTo>
                    <a:pt x="202438" y="4647184"/>
                  </a:lnTo>
                  <a:lnTo>
                    <a:pt x="202438" y="4666234"/>
                  </a:lnTo>
                  <a:cubicBezTo>
                    <a:pt x="90678" y="4666234"/>
                    <a:pt x="0" y="4575937"/>
                    <a:pt x="0" y="4464304"/>
                  </a:cubicBezTo>
                  <a:lnTo>
                    <a:pt x="0" y="201930"/>
                  </a:lnTo>
                  <a:lnTo>
                    <a:pt x="19050" y="201930"/>
                  </a:lnTo>
                  <a:lnTo>
                    <a:pt x="0" y="201930"/>
                  </a:lnTo>
                  <a:moveTo>
                    <a:pt x="38100" y="201930"/>
                  </a:moveTo>
                  <a:lnTo>
                    <a:pt x="38100" y="4464304"/>
                  </a:lnTo>
                  <a:lnTo>
                    <a:pt x="19050" y="4464304"/>
                  </a:lnTo>
                  <a:lnTo>
                    <a:pt x="38100" y="4464304"/>
                  </a:lnTo>
                  <a:cubicBezTo>
                    <a:pt x="38100" y="4554728"/>
                    <a:pt x="111633" y="4628134"/>
                    <a:pt x="202438" y="4628134"/>
                  </a:cubicBezTo>
                  <a:lnTo>
                    <a:pt x="6861175" y="4628134"/>
                  </a:lnTo>
                  <a:cubicBezTo>
                    <a:pt x="6951980" y="4628134"/>
                    <a:pt x="7025513" y="4554728"/>
                    <a:pt x="7025513" y="4464304"/>
                  </a:cubicBezTo>
                  <a:lnTo>
                    <a:pt x="7025513" y="201930"/>
                  </a:lnTo>
                  <a:cubicBezTo>
                    <a:pt x="7025513" y="111506"/>
                    <a:pt x="6951980" y="38100"/>
                    <a:pt x="6861175" y="38100"/>
                  </a:cubicBezTo>
                  <a:lnTo>
                    <a:pt x="202438" y="38100"/>
                  </a:lnTo>
                  <a:lnTo>
                    <a:pt x="202438" y="19050"/>
                  </a:lnTo>
                  <a:lnTo>
                    <a:pt x="202438" y="38100"/>
                  </a:lnTo>
                  <a:cubicBezTo>
                    <a:pt x="111633" y="38100"/>
                    <a:pt x="38100" y="111506"/>
                    <a:pt x="38100" y="201930"/>
                  </a:cubicBezTo>
                  <a:close/>
                </a:path>
              </a:pathLst>
            </a:custGeom>
            <a:solidFill>
              <a:srgbClr val="8C2725"/>
            </a:solidFill>
            <a:ln w="12700">
              <a:solidFill>
                <a:srgbClr val="000000"/>
              </a:solidFill>
            </a:ln>
          </p:spPr>
        </p:sp>
      </p:grpSp>
      <p:grpSp>
        <p:nvGrpSpPr>
          <p:cNvPr name="Group 24" id="24"/>
          <p:cNvGrpSpPr/>
          <p:nvPr/>
        </p:nvGrpSpPr>
        <p:grpSpPr>
          <a:xfrm rot="0">
            <a:off x="11997929" y="4043511"/>
            <a:ext cx="114300" cy="3471119"/>
            <a:chOff x="0" y="0"/>
            <a:chExt cx="152400" cy="4628158"/>
          </a:xfrm>
        </p:grpSpPr>
        <p:sp>
          <p:nvSpPr>
            <p:cNvPr name="Freeform 25" id="25"/>
            <p:cNvSpPr/>
            <p:nvPr/>
          </p:nvSpPr>
          <p:spPr>
            <a:xfrm flipH="false" flipV="false" rot="0">
              <a:off x="0" y="0"/>
              <a:ext cx="152400" cy="4628134"/>
            </a:xfrm>
            <a:custGeom>
              <a:avLst/>
              <a:gdLst/>
              <a:ahLst/>
              <a:cxnLst/>
              <a:rect r="r" b="b" t="t" l="l"/>
              <a:pathLst>
                <a:path h="4628134" w="152400">
                  <a:moveTo>
                    <a:pt x="0" y="76200"/>
                  </a:moveTo>
                  <a:cubicBezTo>
                    <a:pt x="0" y="34163"/>
                    <a:pt x="34163" y="0"/>
                    <a:pt x="76200" y="0"/>
                  </a:cubicBezTo>
                  <a:cubicBezTo>
                    <a:pt x="118237" y="0"/>
                    <a:pt x="152400" y="34163"/>
                    <a:pt x="152400" y="76200"/>
                  </a:cubicBezTo>
                  <a:lnTo>
                    <a:pt x="152400" y="4551934"/>
                  </a:lnTo>
                  <a:cubicBezTo>
                    <a:pt x="152400" y="4593971"/>
                    <a:pt x="118237" y="4628134"/>
                    <a:pt x="76200" y="4628134"/>
                  </a:cubicBezTo>
                  <a:cubicBezTo>
                    <a:pt x="34163" y="4628134"/>
                    <a:pt x="0" y="4593971"/>
                    <a:pt x="0" y="4551934"/>
                  </a:cubicBezTo>
                  <a:close/>
                </a:path>
              </a:pathLst>
            </a:custGeom>
            <a:solidFill>
              <a:srgbClr val="DDB35F"/>
            </a:solidFill>
            <a:ln w="12700">
              <a:solidFill>
                <a:srgbClr val="000000"/>
              </a:solidFill>
            </a:ln>
          </p:spPr>
        </p:sp>
      </p:grpSp>
      <p:sp>
        <p:nvSpPr>
          <p:cNvPr name="TextBox 26" id="26"/>
          <p:cNvSpPr txBox="true"/>
          <p:nvPr/>
        </p:nvSpPr>
        <p:spPr>
          <a:xfrm rot="0">
            <a:off x="12388751" y="4320034"/>
            <a:ext cx="2210395" cy="361950"/>
          </a:xfrm>
          <a:prstGeom prst="rect">
            <a:avLst/>
          </a:prstGeom>
        </p:spPr>
        <p:txBody>
          <a:bodyPr anchor="t" rtlCol="false" tIns="0" lIns="0" bIns="0" rIns="0">
            <a:spAutoFit/>
          </a:bodyPr>
          <a:lstStyle/>
          <a:p>
            <a:pPr algn="l">
              <a:lnSpc>
                <a:spcPts val="2999"/>
              </a:lnSpc>
            </a:pPr>
            <a:r>
              <a:rPr lang="en-US" b="true" sz="2437">
                <a:solidFill>
                  <a:srgbClr val="E5E3D8"/>
                </a:solidFill>
                <a:latin typeface="Glacial Indifference Bold"/>
                <a:ea typeface="Glacial Indifference Bold"/>
                <a:cs typeface="Glacial Indifference Bold"/>
                <a:sym typeface="Glacial Indifference Bold"/>
              </a:rPr>
              <a:t>Transformation</a:t>
            </a:r>
          </a:p>
        </p:txBody>
      </p:sp>
      <p:sp>
        <p:nvSpPr>
          <p:cNvPr name="TextBox 27" id="27"/>
          <p:cNvSpPr txBox="true"/>
          <p:nvPr/>
        </p:nvSpPr>
        <p:spPr>
          <a:xfrm rot="0">
            <a:off x="12388751" y="4770834"/>
            <a:ext cx="4630341" cy="2327275"/>
          </a:xfrm>
          <a:prstGeom prst="rect">
            <a:avLst/>
          </a:prstGeom>
        </p:spPr>
        <p:txBody>
          <a:bodyPr anchor="t" rtlCol="false" tIns="0" lIns="0" bIns="0" rIns="0">
            <a:spAutoFit/>
          </a:bodyPr>
          <a:lstStyle/>
          <a:p>
            <a:pPr algn="l">
              <a:lnSpc>
                <a:spcPts val="3125"/>
              </a:lnSpc>
            </a:pPr>
            <a:r>
              <a:rPr lang="en-US" sz="1937">
                <a:solidFill>
                  <a:srgbClr val="E5E3D8"/>
                </a:solidFill>
                <a:latin typeface="Glacial Indifference"/>
                <a:ea typeface="Glacial Indifference"/>
                <a:cs typeface="Glacial Indifference"/>
                <a:sym typeface="Glacial Indifference"/>
              </a:rPr>
              <a:t>Sehnsucht kann ein Katalysator für persönliches Wachstum und Entwicklung werden. Die Auseinandersetzung mit ihr kann zur Wiederentdeckung eigener Ressourcen führen, um die spezifische Sehnsucht wahr werden zu lassen.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DAG6byHPlHs</dc:identifier>
  <dcterms:modified xsi:type="dcterms:W3CDTF">2011-08-01T06:04:30Z</dcterms:modified>
  <cp:revision>1</cp:revision>
  <dc:title>Sehnsucht-eine-Einfuhrung.pptx</dc:title>
</cp:coreProperties>
</file>